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57" r:id="rId3"/>
    <p:sldId id="261" r:id="rId4"/>
    <p:sldId id="263" r:id="rId5"/>
    <p:sldId id="262" r:id="rId6"/>
    <p:sldId id="264" r:id="rId7"/>
    <p:sldId id="265" r:id="rId8"/>
    <p:sldId id="280" r:id="rId9"/>
    <p:sldId id="266" r:id="rId10"/>
    <p:sldId id="281" r:id="rId11"/>
    <p:sldId id="282" r:id="rId12"/>
    <p:sldId id="283" r:id="rId13"/>
    <p:sldId id="284" r:id="rId14"/>
    <p:sldId id="285" r:id="rId15"/>
    <p:sldId id="258" r:id="rId16"/>
    <p:sldId id="320" r:id="rId17"/>
    <p:sldId id="286" r:id="rId18"/>
    <p:sldId id="292" r:id="rId19"/>
    <p:sldId id="287" r:id="rId20"/>
    <p:sldId id="288" r:id="rId21"/>
    <p:sldId id="289" r:id="rId22"/>
    <p:sldId id="290" r:id="rId23"/>
    <p:sldId id="291" r:id="rId24"/>
    <p:sldId id="302" r:id="rId25"/>
    <p:sldId id="298" r:id="rId26"/>
    <p:sldId id="299" r:id="rId27"/>
    <p:sldId id="300" r:id="rId28"/>
    <p:sldId id="260" r:id="rId29"/>
    <p:sldId id="293" r:id="rId30"/>
    <p:sldId id="294" r:id="rId31"/>
    <p:sldId id="295" r:id="rId32"/>
    <p:sldId id="297" r:id="rId33"/>
    <p:sldId id="296" r:id="rId34"/>
    <p:sldId id="321"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Fife" initials="JF" lastIdx="2" clrIdx="0">
    <p:extLst>
      <p:ext uri="{19B8F6BF-5375-455C-9EA6-DF929625EA0E}">
        <p15:presenceInfo xmlns:p15="http://schemas.microsoft.com/office/powerpoint/2012/main" userId="S::jfife@uga.edu::9557f1ce-358d-4361-9e17-2794c60181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6" autoAdjust="0"/>
    <p:restoredTop sz="94676"/>
  </p:normalViewPr>
  <p:slideViewPr>
    <p:cSldViewPr snapToGrid="0">
      <p:cViewPr varScale="1">
        <p:scale>
          <a:sx n="97" d="100"/>
          <a:sy n="97" d="100"/>
        </p:scale>
        <p:origin x="9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05T10:50:24.886" idx="2">
    <p:pos x="611" y="5507"/>
    <p:text>Hens lay their eggs in sequences of rom 1 to more than 300 ovipositions that, by definition, are laid on consecutive days.  Under conventional photoscheduels in light controlled buildings, the first egg of a sequence is laid within a few hours after the lights come on (dawn) and the last egg of a sequence is laid about eight hours later in the photschedule.  Intervening eggs in a sequence are laid at progressively later times in the photoschedule so that each successive egg is laid at a slightly later time in the day than its predecessors.  
The restriction of oviposition to an 8h period of the day is believed to be the consequence of a circadian rhythm which facilitated the preovulatory hormonal cascade releasing the egg yolk from the ovary to an equivalent 8h period.  
Examination of the times of oviposition reveals that eggs are laid at slightly later times during each consecutive day.  It is generally accepted that the advance in the time of oviposition is a feature of the ovulatory sequence because maturation of the ovulating follicle usually requires slightly more than 24 hrs.  Hens that lay long sequences have very rapid rates of follicular maturation and have high rates of lay where those with short sequence have low rates of maturation and low rates of lay.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B28D3B-8B46-45F8-B9C4-D7EC139F2973}"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EC0F14DE-74A2-404A-BB59-D3DF8859D76A}">
      <dgm:prSet/>
      <dgm:spPr/>
      <dgm:t>
        <a:bodyPr/>
        <a:lstStyle/>
        <a:p>
          <a:r>
            <a:rPr lang="en-US" b="1"/>
            <a:t>Leydig Cells</a:t>
          </a:r>
          <a:endParaRPr lang="en-US"/>
        </a:p>
      </dgm:t>
    </dgm:pt>
    <dgm:pt modelId="{78A61217-E045-452B-960D-AD2A21495297}" type="parTrans" cxnId="{110DB69C-E70F-4F84-85F8-556E43CEE4C5}">
      <dgm:prSet/>
      <dgm:spPr/>
      <dgm:t>
        <a:bodyPr/>
        <a:lstStyle/>
        <a:p>
          <a:endParaRPr lang="en-US"/>
        </a:p>
      </dgm:t>
    </dgm:pt>
    <dgm:pt modelId="{DE42D06D-3C44-4C01-9651-760B05A0EBED}" type="sibTrans" cxnId="{110DB69C-E70F-4F84-85F8-556E43CEE4C5}">
      <dgm:prSet/>
      <dgm:spPr/>
      <dgm:t>
        <a:bodyPr/>
        <a:lstStyle/>
        <a:p>
          <a:endParaRPr lang="en-US"/>
        </a:p>
      </dgm:t>
    </dgm:pt>
    <dgm:pt modelId="{74F58A19-FEBB-4945-8F31-1A577396CB65}">
      <dgm:prSet/>
      <dgm:spPr/>
      <dgm:t>
        <a:bodyPr/>
        <a:lstStyle/>
        <a:p>
          <a:r>
            <a:rPr lang="en-US" dirty="0"/>
            <a:t>Responsible for testicular androgen production</a:t>
          </a:r>
        </a:p>
      </dgm:t>
    </dgm:pt>
    <dgm:pt modelId="{A7F8FC38-9C28-4A1B-B132-C4B6B8066D93}" type="parTrans" cxnId="{478651C4-F107-4CAE-9E4F-42971F8EDAC9}">
      <dgm:prSet/>
      <dgm:spPr/>
      <dgm:t>
        <a:bodyPr/>
        <a:lstStyle/>
        <a:p>
          <a:endParaRPr lang="en-US"/>
        </a:p>
      </dgm:t>
    </dgm:pt>
    <dgm:pt modelId="{2FC30482-F068-474C-9738-1C01B0AA223B}" type="sibTrans" cxnId="{478651C4-F107-4CAE-9E4F-42971F8EDAC9}">
      <dgm:prSet/>
      <dgm:spPr/>
      <dgm:t>
        <a:bodyPr/>
        <a:lstStyle/>
        <a:p>
          <a:endParaRPr lang="en-US"/>
        </a:p>
      </dgm:t>
    </dgm:pt>
    <dgm:pt modelId="{9781E608-1E89-40E1-9EE9-9E2C78DD1C3A}">
      <dgm:prSet/>
      <dgm:spPr/>
      <dgm:t>
        <a:bodyPr/>
        <a:lstStyle/>
        <a:p>
          <a:r>
            <a:rPr lang="en-US" b="1"/>
            <a:t>Sertoli Cells</a:t>
          </a:r>
          <a:endParaRPr lang="en-US"/>
        </a:p>
      </dgm:t>
    </dgm:pt>
    <dgm:pt modelId="{54CF4D4B-EBDB-4DD6-84F0-14ED579A5932}" type="parTrans" cxnId="{E368AC8D-C5DF-452C-B810-08EFD28FB3B1}">
      <dgm:prSet/>
      <dgm:spPr/>
      <dgm:t>
        <a:bodyPr/>
        <a:lstStyle/>
        <a:p>
          <a:endParaRPr lang="en-US"/>
        </a:p>
      </dgm:t>
    </dgm:pt>
    <dgm:pt modelId="{D5A40ECD-CD8E-42B3-9316-04AC56D9F566}" type="sibTrans" cxnId="{E368AC8D-C5DF-452C-B810-08EFD28FB3B1}">
      <dgm:prSet/>
      <dgm:spPr/>
      <dgm:t>
        <a:bodyPr/>
        <a:lstStyle/>
        <a:p>
          <a:endParaRPr lang="en-US"/>
        </a:p>
      </dgm:t>
    </dgm:pt>
    <dgm:pt modelId="{7B561F9C-1AA6-446D-8968-D58ACF91C3B9}">
      <dgm:prSet/>
      <dgm:spPr/>
      <dgm:t>
        <a:bodyPr/>
        <a:lstStyle/>
        <a:p>
          <a:r>
            <a:rPr lang="en-US" dirty="0"/>
            <a:t>“Nurse Cells”</a:t>
          </a:r>
        </a:p>
      </dgm:t>
    </dgm:pt>
    <dgm:pt modelId="{C4A7156A-1018-47EA-9A82-5C9C488A3817}" type="parTrans" cxnId="{CD982B03-5EDD-4816-98E9-F301FE860E0F}">
      <dgm:prSet/>
      <dgm:spPr/>
      <dgm:t>
        <a:bodyPr/>
        <a:lstStyle/>
        <a:p>
          <a:endParaRPr lang="en-US"/>
        </a:p>
      </dgm:t>
    </dgm:pt>
    <dgm:pt modelId="{ADD3D284-D862-4850-BF6F-26E62C2287EA}" type="sibTrans" cxnId="{CD982B03-5EDD-4816-98E9-F301FE860E0F}">
      <dgm:prSet/>
      <dgm:spPr/>
      <dgm:t>
        <a:bodyPr/>
        <a:lstStyle/>
        <a:p>
          <a:endParaRPr lang="en-US"/>
        </a:p>
      </dgm:t>
    </dgm:pt>
    <dgm:pt modelId="{AE5C6858-EB4A-47E9-AA36-5AB67AAEDF12}">
      <dgm:prSet/>
      <dgm:spPr/>
      <dgm:t>
        <a:bodyPr/>
        <a:lstStyle/>
        <a:p>
          <a:r>
            <a:rPr lang="en-US" dirty="0"/>
            <a:t>Sperm maturation</a:t>
          </a:r>
        </a:p>
      </dgm:t>
    </dgm:pt>
    <dgm:pt modelId="{B5187FA2-3DDC-468D-AF3F-E2CDC4696058}" type="parTrans" cxnId="{24C64402-F353-44BC-9E3C-924C05CE5059}">
      <dgm:prSet/>
      <dgm:spPr/>
      <dgm:t>
        <a:bodyPr/>
        <a:lstStyle/>
        <a:p>
          <a:endParaRPr lang="en-US"/>
        </a:p>
      </dgm:t>
    </dgm:pt>
    <dgm:pt modelId="{4300F716-4B1A-4D54-820F-2AF5650597FC}" type="sibTrans" cxnId="{24C64402-F353-44BC-9E3C-924C05CE5059}">
      <dgm:prSet/>
      <dgm:spPr/>
      <dgm:t>
        <a:bodyPr/>
        <a:lstStyle/>
        <a:p>
          <a:endParaRPr lang="en-US"/>
        </a:p>
      </dgm:t>
    </dgm:pt>
    <dgm:pt modelId="{52E07EBD-F70A-43F3-BA41-E54BE5E35FBD}">
      <dgm:prSet/>
      <dgm:spPr/>
      <dgm:t>
        <a:bodyPr/>
        <a:lstStyle/>
        <a:p>
          <a:r>
            <a:rPr lang="en-US" dirty="0"/>
            <a:t>Provide nutrients and the optimal environment as well as consume damaged sperm</a:t>
          </a:r>
        </a:p>
      </dgm:t>
    </dgm:pt>
    <dgm:pt modelId="{8DB3F7AB-FF25-4DBF-ABDA-379EBC678E00}" type="parTrans" cxnId="{A7B66AC6-24B3-4EB5-8706-EBB823C07868}">
      <dgm:prSet/>
      <dgm:spPr/>
      <dgm:t>
        <a:bodyPr/>
        <a:lstStyle/>
        <a:p>
          <a:endParaRPr lang="en-US"/>
        </a:p>
      </dgm:t>
    </dgm:pt>
    <dgm:pt modelId="{6F7C9FD1-9A6D-42B0-935F-E19DF0BAABCB}" type="sibTrans" cxnId="{A7B66AC6-24B3-4EB5-8706-EBB823C07868}">
      <dgm:prSet/>
      <dgm:spPr/>
      <dgm:t>
        <a:bodyPr/>
        <a:lstStyle/>
        <a:p>
          <a:endParaRPr lang="en-US"/>
        </a:p>
      </dgm:t>
    </dgm:pt>
    <dgm:pt modelId="{3A27D6B0-2955-6B4A-8018-637D3ABC3E02}" type="pres">
      <dgm:prSet presAssocID="{86B28D3B-8B46-45F8-B9C4-D7EC139F2973}" presName="linear" presStyleCnt="0">
        <dgm:presLayoutVars>
          <dgm:dir/>
          <dgm:animLvl val="lvl"/>
          <dgm:resizeHandles val="exact"/>
        </dgm:presLayoutVars>
      </dgm:prSet>
      <dgm:spPr/>
    </dgm:pt>
    <dgm:pt modelId="{154FD681-4B3B-3446-B501-2740C1EB06C3}" type="pres">
      <dgm:prSet presAssocID="{EC0F14DE-74A2-404A-BB59-D3DF8859D76A}" presName="parentLin" presStyleCnt="0"/>
      <dgm:spPr/>
    </dgm:pt>
    <dgm:pt modelId="{31A6368E-CCDB-6B49-96D0-FA074B6EF1AF}" type="pres">
      <dgm:prSet presAssocID="{EC0F14DE-74A2-404A-BB59-D3DF8859D76A}" presName="parentLeftMargin" presStyleLbl="node1" presStyleIdx="0" presStyleCnt="2"/>
      <dgm:spPr/>
    </dgm:pt>
    <dgm:pt modelId="{A601570A-CCBC-C14D-B192-F1F9DE528674}" type="pres">
      <dgm:prSet presAssocID="{EC0F14DE-74A2-404A-BB59-D3DF8859D76A}" presName="parentText" presStyleLbl="node1" presStyleIdx="0" presStyleCnt="2">
        <dgm:presLayoutVars>
          <dgm:chMax val="0"/>
          <dgm:bulletEnabled val="1"/>
        </dgm:presLayoutVars>
      </dgm:prSet>
      <dgm:spPr/>
    </dgm:pt>
    <dgm:pt modelId="{6870D048-F4F7-D746-849B-13D3EC23DB3A}" type="pres">
      <dgm:prSet presAssocID="{EC0F14DE-74A2-404A-BB59-D3DF8859D76A}" presName="negativeSpace" presStyleCnt="0"/>
      <dgm:spPr/>
    </dgm:pt>
    <dgm:pt modelId="{070A956B-3214-A045-B063-09E2CB87A8DC}" type="pres">
      <dgm:prSet presAssocID="{EC0F14DE-74A2-404A-BB59-D3DF8859D76A}" presName="childText" presStyleLbl="conFgAcc1" presStyleIdx="0" presStyleCnt="2">
        <dgm:presLayoutVars>
          <dgm:bulletEnabled val="1"/>
        </dgm:presLayoutVars>
      </dgm:prSet>
      <dgm:spPr/>
    </dgm:pt>
    <dgm:pt modelId="{9E825B27-CC01-4545-9D0F-5C026249068D}" type="pres">
      <dgm:prSet presAssocID="{DE42D06D-3C44-4C01-9651-760B05A0EBED}" presName="spaceBetweenRectangles" presStyleCnt="0"/>
      <dgm:spPr/>
    </dgm:pt>
    <dgm:pt modelId="{B6B0C6E9-C461-3D47-AD35-571CBB409C1A}" type="pres">
      <dgm:prSet presAssocID="{9781E608-1E89-40E1-9EE9-9E2C78DD1C3A}" presName="parentLin" presStyleCnt="0"/>
      <dgm:spPr/>
    </dgm:pt>
    <dgm:pt modelId="{6ABF526C-ED98-C84D-88DE-2165F4956FA5}" type="pres">
      <dgm:prSet presAssocID="{9781E608-1E89-40E1-9EE9-9E2C78DD1C3A}" presName="parentLeftMargin" presStyleLbl="node1" presStyleIdx="0" presStyleCnt="2"/>
      <dgm:spPr/>
    </dgm:pt>
    <dgm:pt modelId="{1BDEA23D-43C3-394B-821E-FD70F4783E82}" type="pres">
      <dgm:prSet presAssocID="{9781E608-1E89-40E1-9EE9-9E2C78DD1C3A}" presName="parentText" presStyleLbl="node1" presStyleIdx="1" presStyleCnt="2">
        <dgm:presLayoutVars>
          <dgm:chMax val="0"/>
          <dgm:bulletEnabled val="1"/>
        </dgm:presLayoutVars>
      </dgm:prSet>
      <dgm:spPr/>
    </dgm:pt>
    <dgm:pt modelId="{FFA5A5B8-73D4-6042-8CB7-27E945A389B7}" type="pres">
      <dgm:prSet presAssocID="{9781E608-1E89-40E1-9EE9-9E2C78DD1C3A}" presName="negativeSpace" presStyleCnt="0"/>
      <dgm:spPr/>
    </dgm:pt>
    <dgm:pt modelId="{90F15224-E046-BE4A-A159-5FF65967E408}" type="pres">
      <dgm:prSet presAssocID="{9781E608-1E89-40E1-9EE9-9E2C78DD1C3A}" presName="childText" presStyleLbl="conFgAcc1" presStyleIdx="1" presStyleCnt="2">
        <dgm:presLayoutVars>
          <dgm:bulletEnabled val="1"/>
        </dgm:presLayoutVars>
      </dgm:prSet>
      <dgm:spPr/>
    </dgm:pt>
  </dgm:ptLst>
  <dgm:cxnLst>
    <dgm:cxn modelId="{24C64402-F353-44BC-9E3C-924C05CE5059}" srcId="{9781E608-1E89-40E1-9EE9-9E2C78DD1C3A}" destId="{AE5C6858-EB4A-47E9-AA36-5AB67AAEDF12}" srcOrd="1" destOrd="0" parTransId="{B5187FA2-3DDC-468D-AF3F-E2CDC4696058}" sibTransId="{4300F716-4B1A-4D54-820F-2AF5650597FC}"/>
    <dgm:cxn modelId="{CD982B03-5EDD-4816-98E9-F301FE860E0F}" srcId="{9781E608-1E89-40E1-9EE9-9E2C78DD1C3A}" destId="{7B561F9C-1AA6-446D-8968-D58ACF91C3B9}" srcOrd="0" destOrd="0" parTransId="{C4A7156A-1018-47EA-9A82-5C9C488A3817}" sibTransId="{ADD3D284-D862-4850-BF6F-26E62C2287EA}"/>
    <dgm:cxn modelId="{B5437428-1A99-E846-8D2E-493173F55E80}" type="presOf" srcId="{EC0F14DE-74A2-404A-BB59-D3DF8859D76A}" destId="{A601570A-CCBC-C14D-B192-F1F9DE528674}" srcOrd="1" destOrd="0" presId="urn:microsoft.com/office/officeart/2005/8/layout/list1"/>
    <dgm:cxn modelId="{E82BA64D-3A76-6740-A357-53BDCA34D47B}" type="presOf" srcId="{9781E608-1E89-40E1-9EE9-9E2C78DD1C3A}" destId="{1BDEA23D-43C3-394B-821E-FD70F4783E82}" srcOrd="1" destOrd="0" presId="urn:microsoft.com/office/officeart/2005/8/layout/list1"/>
    <dgm:cxn modelId="{80E0D482-E289-324E-BA66-1C12806567B1}" type="presOf" srcId="{AE5C6858-EB4A-47E9-AA36-5AB67AAEDF12}" destId="{90F15224-E046-BE4A-A159-5FF65967E408}" srcOrd="0" destOrd="1" presId="urn:microsoft.com/office/officeart/2005/8/layout/list1"/>
    <dgm:cxn modelId="{4D628483-FF40-DE4F-814A-E613D60D6FC7}" type="presOf" srcId="{86B28D3B-8B46-45F8-B9C4-D7EC139F2973}" destId="{3A27D6B0-2955-6B4A-8018-637D3ABC3E02}" srcOrd="0" destOrd="0" presId="urn:microsoft.com/office/officeart/2005/8/layout/list1"/>
    <dgm:cxn modelId="{501B9483-D68D-8E4B-98B4-8C1B0930C504}" type="presOf" srcId="{52E07EBD-F70A-43F3-BA41-E54BE5E35FBD}" destId="{90F15224-E046-BE4A-A159-5FF65967E408}" srcOrd="0" destOrd="2" presId="urn:microsoft.com/office/officeart/2005/8/layout/list1"/>
    <dgm:cxn modelId="{D3FC2786-0D57-4645-ADE0-9571B8B1DD94}" type="presOf" srcId="{74F58A19-FEBB-4945-8F31-1A577396CB65}" destId="{070A956B-3214-A045-B063-09E2CB87A8DC}" srcOrd="0" destOrd="0" presId="urn:microsoft.com/office/officeart/2005/8/layout/list1"/>
    <dgm:cxn modelId="{E368AC8D-C5DF-452C-B810-08EFD28FB3B1}" srcId="{86B28D3B-8B46-45F8-B9C4-D7EC139F2973}" destId="{9781E608-1E89-40E1-9EE9-9E2C78DD1C3A}" srcOrd="1" destOrd="0" parTransId="{54CF4D4B-EBDB-4DD6-84F0-14ED579A5932}" sibTransId="{D5A40ECD-CD8E-42B3-9316-04AC56D9F566}"/>
    <dgm:cxn modelId="{6D6A8B91-35F8-6744-842C-7A6D59229AB2}" type="presOf" srcId="{7B561F9C-1AA6-446D-8968-D58ACF91C3B9}" destId="{90F15224-E046-BE4A-A159-5FF65967E408}" srcOrd="0" destOrd="0" presId="urn:microsoft.com/office/officeart/2005/8/layout/list1"/>
    <dgm:cxn modelId="{110DB69C-E70F-4F84-85F8-556E43CEE4C5}" srcId="{86B28D3B-8B46-45F8-B9C4-D7EC139F2973}" destId="{EC0F14DE-74A2-404A-BB59-D3DF8859D76A}" srcOrd="0" destOrd="0" parTransId="{78A61217-E045-452B-960D-AD2A21495297}" sibTransId="{DE42D06D-3C44-4C01-9651-760B05A0EBED}"/>
    <dgm:cxn modelId="{D553F1AB-DACA-B546-B955-E25BDE34209D}" type="presOf" srcId="{EC0F14DE-74A2-404A-BB59-D3DF8859D76A}" destId="{31A6368E-CCDB-6B49-96D0-FA074B6EF1AF}" srcOrd="0" destOrd="0" presId="urn:microsoft.com/office/officeart/2005/8/layout/list1"/>
    <dgm:cxn modelId="{478651C4-F107-4CAE-9E4F-42971F8EDAC9}" srcId="{EC0F14DE-74A2-404A-BB59-D3DF8859D76A}" destId="{74F58A19-FEBB-4945-8F31-1A577396CB65}" srcOrd="0" destOrd="0" parTransId="{A7F8FC38-9C28-4A1B-B132-C4B6B8066D93}" sibTransId="{2FC30482-F068-474C-9738-1C01B0AA223B}"/>
    <dgm:cxn modelId="{A7B66AC6-24B3-4EB5-8706-EBB823C07868}" srcId="{9781E608-1E89-40E1-9EE9-9E2C78DD1C3A}" destId="{52E07EBD-F70A-43F3-BA41-E54BE5E35FBD}" srcOrd="2" destOrd="0" parTransId="{8DB3F7AB-FF25-4DBF-ABDA-379EBC678E00}" sibTransId="{6F7C9FD1-9A6D-42B0-935F-E19DF0BAABCB}"/>
    <dgm:cxn modelId="{7B1CD9E2-6558-D449-BEF3-6476F2B1CB76}" type="presOf" srcId="{9781E608-1E89-40E1-9EE9-9E2C78DD1C3A}" destId="{6ABF526C-ED98-C84D-88DE-2165F4956FA5}" srcOrd="0" destOrd="0" presId="urn:microsoft.com/office/officeart/2005/8/layout/list1"/>
    <dgm:cxn modelId="{51BCE9C1-48A2-2B46-B2FB-045BDC376150}" type="presParOf" srcId="{3A27D6B0-2955-6B4A-8018-637D3ABC3E02}" destId="{154FD681-4B3B-3446-B501-2740C1EB06C3}" srcOrd="0" destOrd="0" presId="urn:microsoft.com/office/officeart/2005/8/layout/list1"/>
    <dgm:cxn modelId="{0E26F412-ABFC-9E4B-A484-25B5D4C7CB56}" type="presParOf" srcId="{154FD681-4B3B-3446-B501-2740C1EB06C3}" destId="{31A6368E-CCDB-6B49-96D0-FA074B6EF1AF}" srcOrd="0" destOrd="0" presId="urn:microsoft.com/office/officeart/2005/8/layout/list1"/>
    <dgm:cxn modelId="{7F6F607E-9DBE-4148-AFBE-5288D48D97A0}" type="presParOf" srcId="{154FD681-4B3B-3446-B501-2740C1EB06C3}" destId="{A601570A-CCBC-C14D-B192-F1F9DE528674}" srcOrd="1" destOrd="0" presId="urn:microsoft.com/office/officeart/2005/8/layout/list1"/>
    <dgm:cxn modelId="{04DE0481-78C5-0F49-8F41-48FB5AD25776}" type="presParOf" srcId="{3A27D6B0-2955-6B4A-8018-637D3ABC3E02}" destId="{6870D048-F4F7-D746-849B-13D3EC23DB3A}" srcOrd="1" destOrd="0" presId="urn:microsoft.com/office/officeart/2005/8/layout/list1"/>
    <dgm:cxn modelId="{8DEE43E7-49C5-7246-B6A2-A9F6D2AC2828}" type="presParOf" srcId="{3A27D6B0-2955-6B4A-8018-637D3ABC3E02}" destId="{070A956B-3214-A045-B063-09E2CB87A8DC}" srcOrd="2" destOrd="0" presId="urn:microsoft.com/office/officeart/2005/8/layout/list1"/>
    <dgm:cxn modelId="{B3695F1F-A90F-9641-9022-93F9D28ABE71}" type="presParOf" srcId="{3A27D6B0-2955-6B4A-8018-637D3ABC3E02}" destId="{9E825B27-CC01-4545-9D0F-5C026249068D}" srcOrd="3" destOrd="0" presId="urn:microsoft.com/office/officeart/2005/8/layout/list1"/>
    <dgm:cxn modelId="{73B4AEC3-33BA-9248-8C80-ED748E72CB5E}" type="presParOf" srcId="{3A27D6B0-2955-6B4A-8018-637D3ABC3E02}" destId="{B6B0C6E9-C461-3D47-AD35-571CBB409C1A}" srcOrd="4" destOrd="0" presId="urn:microsoft.com/office/officeart/2005/8/layout/list1"/>
    <dgm:cxn modelId="{23E5ED43-23B7-254D-A867-1381B597CAE3}" type="presParOf" srcId="{B6B0C6E9-C461-3D47-AD35-571CBB409C1A}" destId="{6ABF526C-ED98-C84D-88DE-2165F4956FA5}" srcOrd="0" destOrd="0" presId="urn:microsoft.com/office/officeart/2005/8/layout/list1"/>
    <dgm:cxn modelId="{45A1ECE0-B757-FF41-8699-DB3006D7A60E}" type="presParOf" srcId="{B6B0C6E9-C461-3D47-AD35-571CBB409C1A}" destId="{1BDEA23D-43C3-394B-821E-FD70F4783E82}" srcOrd="1" destOrd="0" presId="urn:microsoft.com/office/officeart/2005/8/layout/list1"/>
    <dgm:cxn modelId="{E6B09BF1-CDB4-E545-AAB3-5746B18E503B}" type="presParOf" srcId="{3A27D6B0-2955-6B4A-8018-637D3ABC3E02}" destId="{FFA5A5B8-73D4-6042-8CB7-27E945A389B7}" srcOrd="5" destOrd="0" presId="urn:microsoft.com/office/officeart/2005/8/layout/list1"/>
    <dgm:cxn modelId="{E7FEB5D5-1995-4D46-B43C-B6D898C11CC7}" type="presParOf" srcId="{3A27D6B0-2955-6B4A-8018-637D3ABC3E02}" destId="{90F15224-E046-BE4A-A159-5FF65967E40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A956B-3214-A045-B063-09E2CB87A8DC}">
      <dsp:nvSpPr>
        <dsp:cNvPr id="0" name=""/>
        <dsp:cNvSpPr/>
      </dsp:nvSpPr>
      <dsp:spPr>
        <a:xfrm>
          <a:off x="0" y="379774"/>
          <a:ext cx="9701953" cy="89302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2979" tIns="437388" rIns="752979"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Responsible for testicular androgen production</a:t>
          </a:r>
        </a:p>
      </dsp:txBody>
      <dsp:txXfrm>
        <a:off x="0" y="379774"/>
        <a:ext cx="9701953" cy="893025"/>
      </dsp:txXfrm>
    </dsp:sp>
    <dsp:sp modelId="{A601570A-CCBC-C14D-B192-F1F9DE528674}">
      <dsp:nvSpPr>
        <dsp:cNvPr id="0" name=""/>
        <dsp:cNvSpPr/>
      </dsp:nvSpPr>
      <dsp:spPr>
        <a:xfrm>
          <a:off x="485097" y="69814"/>
          <a:ext cx="6791367"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698" tIns="0" rIns="256698" bIns="0" numCol="1" spcCol="1270" anchor="ctr" anchorCtr="0">
          <a:noAutofit/>
        </a:bodyPr>
        <a:lstStyle/>
        <a:p>
          <a:pPr marL="0" lvl="0" indent="0" algn="l" defTabSz="933450">
            <a:lnSpc>
              <a:spcPct val="90000"/>
            </a:lnSpc>
            <a:spcBef>
              <a:spcPct val="0"/>
            </a:spcBef>
            <a:spcAft>
              <a:spcPct val="35000"/>
            </a:spcAft>
            <a:buNone/>
          </a:pPr>
          <a:r>
            <a:rPr lang="en-US" sz="2100" b="1" kern="1200"/>
            <a:t>Leydig Cells</a:t>
          </a:r>
          <a:endParaRPr lang="en-US" sz="2100" kern="1200"/>
        </a:p>
      </dsp:txBody>
      <dsp:txXfrm>
        <a:off x="515359" y="100076"/>
        <a:ext cx="6730843" cy="559396"/>
      </dsp:txXfrm>
    </dsp:sp>
    <dsp:sp modelId="{90F15224-E046-BE4A-A159-5FF65967E408}">
      <dsp:nvSpPr>
        <dsp:cNvPr id="0" name=""/>
        <dsp:cNvSpPr/>
      </dsp:nvSpPr>
      <dsp:spPr>
        <a:xfrm>
          <a:off x="0" y="1696160"/>
          <a:ext cx="9701953" cy="1885275"/>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2979" tIns="437388" rIns="752979"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“Nurse Cells”</a:t>
          </a:r>
        </a:p>
        <a:p>
          <a:pPr marL="228600" lvl="1" indent="-228600" algn="l" defTabSz="933450">
            <a:lnSpc>
              <a:spcPct val="90000"/>
            </a:lnSpc>
            <a:spcBef>
              <a:spcPct val="0"/>
            </a:spcBef>
            <a:spcAft>
              <a:spcPct val="15000"/>
            </a:spcAft>
            <a:buChar char="•"/>
          </a:pPr>
          <a:r>
            <a:rPr lang="en-US" sz="2100" kern="1200" dirty="0"/>
            <a:t>Sperm maturation</a:t>
          </a:r>
        </a:p>
        <a:p>
          <a:pPr marL="228600" lvl="1" indent="-228600" algn="l" defTabSz="933450">
            <a:lnSpc>
              <a:spcPct val="90000"/>
            </a:lnSpc>
            <a:spcBef>
              <a:spcPct val="0"/>
            </a:spcBef>
            <a:spcAft>
              <a:spcPct val="15000"/>
            </a:spcAft>
            <a:buChar char="•"/>
          </a:pPr>
          <a:r>
            <a:rPr lang="en-US" sz="2100" kern="1200" dirty="0"/>
            <a:t>Provide nutrients and the optimal environment as well as consume damaged sperm</a:t>
          </a:r>
        </a:p>
      </dsp:txBody>
      <dsp:txXfrm>
        <a:off x="0" y="1696160"/>
        <a:ext cx="9701953" cy="1885275"/>
      </dsp:txXfrm>
    </dsp:sp>
    <dsp:sp modelId="{1BDEA23D-43C3-394B-821E-FD70F4783E82}">
      <dsp:nvSpPr>
        <dsp:cNvPr id="0" name=""/>
        <dsp:cNvSpPr/>
      </dsp:nvSpPr>
      <dsp:spPr>
        <a:xfrm>
          <a:off x="485097" y="1386199"/>
          <a:ext cx="6791367" cy="619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698" tIns="0" rIns="256698" bIns="0" numCol="1" spcCol="1270" anchor="ctr" anchorCtr="0">
          <a:noAutofit/>
        </a:bodyPr>
        <a:lstStyle/>
        <a:p>
          <a:pPr marL="0" lvl="0" indent="0" algn="l" defTabSz="933450">
            <a:lnSpc>
              <a:spcPct val="90000"/>
            </a:lnSpc>
            <a:spcBef>
              <a:spcPct val="0"/>
            </a:spcBef>
            <a:spcAft>
              <a:spcPct val="35000"/>
            </a:spcAft>
            <a:buNone/>
          </a:pPr>
          <a:r>
            <a:rPr lang="en-US" sz="2100" b="1" kern="1200"/>
            <a:t>Sertoli Cells</a:t>
          </a:r>
          <a:endParaRPr lang="en-US" sz="2100" kern="1200"/>
        </a:p>
      </dsp:txBody>
      <dsp:txXfrm>
        <a:off x="515359" y="1416461"/>
        <a:ext cx="6730843"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4F03DE-D81A-5745-9E93-CB854E8AB4C5}" type="datetimeFigureOut">
              <a:rPr lang="en-US" smtClean="0"/>
              <a:t>6/22/20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8303B-C991-1348-8F63-7401B27E2CDB}" type="slidenum">
              <a:rPr lang="en-US" smtClean="0"/>
              <a:t>‹#›</a:t>
            </a:fld>
            <a:endParaRPr lang="en-US"/>
          </a:p>
        </p:txBody>
      </p:sp>
    </p:spTree>
    <p:extLst>
      <p:ext uri="{BB962C8B-B14F-4D97-AF65-F5344CB8AC3E}">
        <p14:creationId xmlns:p14="http://schemas.microsoft.com/office/powerpoint/2010/main" val="1004689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678F54B4-BA06-4181-878A-6889F8644FC6}" type="slidenum">
              <a:rPr lang="en-US" sz="1200"/>
              <a:pPr/>
              <a:t>8</a:t>
            </a:fld>
            <a:endParaRPr lang="en-US" sz="1200"/>
          </a:p>
        </p:txBody>
      </p:sp>
    </p:spTree>
    <p:extLst>
      <p:ext uri="{BB962C8B-B14F-4D97-AF65-F5344CB8AC3E}">
        <p14:creationId xmlns:p14="http://schemas.microsoft.com/office/powerpoint/2010/main" val="1440018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Hens lay their eggs in sequences of rom 1 to more than 300 </a:t>
            </a:r>
            <a:r>
              <a:rPr lang="en-US" dirty="0" err="1"/>
              <a:t>ovipositions</a:t>
            </a:r>
            <a:r>
              <a:rPr lang="en-US" dirty="0"/>
              <a:t> that,</a:t>
            </a:r>
            <a:r>
              <a:rPr lang="en-US" baseline="0" dirty="0"/>
              <a:t> by definition, are laid on consecutive days</a:t>
            </a:r>
            <a:r>
              <a:rPr lang="en-US" b="1" baseline="0" dirty="0"/>
              <a:t>.  Under conventional </a:t>
            </a:r>
            <a:r>
              <a:rPr lang="en-US" b="1" baseline="0" dirty="0" err="1"/>
              <a:t>photoscheduels</a:t>
            </a:r>
            <a:r>
              <a:rPr lang="en-US" b="1" baseline="0" dirty="0"/>
              <a:t> in light controlled buildings, the first egg of a sequence is laid within a few hours after the lights come on (dawn) and the last egg of a sequence is laid about eight hours later in the </a:t>
            </a:r>
            <a:r>
              <a:rPr lang="en-US" b="1" baseline="0" dirty="0" err="1"/>
              <a:t>photschedule</a:t>
            </a:r>
            <a:r>
              <a:rPr lang="en-US" b="1" baseline="0" dirty="0"/>
              <a:t>. </a:t>
            </a:r>
            <a:r>
              <a:rPr lang="en-US" baseline="0" dirty="0"/>
              <a:t> Intervening eggs in a sequence are laid at progressively later times in the </a:t>
            </a:r>
            <a:r>
              <a:rPr lang="en-US" baseline="0" dirty="0" err="1"/>
              <a:t>photoschedule</a:t>
            </a:r>
            <a:r>
              <a:rPr lang="en-US" baseline="0" dirty="0"/>
              <a:t> so that each successive egg is laid at a slightly later time in the day than its predecessors.  </a:t>
            </a:r>
          </a:p>
          <a:p>
            <a:endParaRPr lang="en-US" baseline="0" dirty="0"/>
          </a:p>
          <a:p>
            <a:r>
              <a:rPr lang="en-US" baseline="0" dirty="0"/>
              <a:t>The restriction of oviposition to an 8h period of the day is believed to be the consequence of a circadian rhythm which facilitated the preovulatory hormonal cascade releasing the egg yolk from the ovary to an equivalent 8h period.  </a:t>
            </a:r>
          </a:p>
          <a:p>
            <a:endParaRPr lang="en-US" baseline="0" dirty="0"/>
          </a:p>
          <a:p>
            <a:r>
              <a:rPr lang="en-US" baseline="0" dirty="0"/>
              <a:t>Examination of the times of oviposition reveals that eggs are laid at slightly later times during each consecutive day.  It is generally accepted that the advance in the time of oviposition is a feature of the ovulatory sequence because maturation of the ovulating follicle usually requires slightly more than 24 hrs.  Hens that lay long sequences have very rapid rates of follicular maturation and have high rates of lay where those with short sequence have low rates of maturation and low rates of lay.  </a:t>
            </a:r>
            <a:endParaRPr lang="en-US" dirty="0"/>
          </a:p>
          <a:p>
            <a:endParaRPr lang="en-US" dirty="0"/>
          </a:p>
        </p:txBody>
      </p:sp>
      <p:sp>
        <p:nvSpPr>
          <p:cNvPr id="4" name="Slide Number Placeholder 3"/>
          <p:cNvSpPr>
            <a:spLocks noGrp="1"/>
          </p:cNvSpPr>
          <p:nvPr>
            <p:ph type="sldNum" sz="quarter" idx="5"/>
          </p:nvPr>
        </p:nvSpPr>
        <p:spPr/>
        <p:txBody>
          <a:bodyPr/>
          <a:lstStyle/>
          <a:p>
            <a:fld id="{88E8303B-C991-1348-8F63-7401B27E2CDB}" type="slidenum">
              <a:rPr lang="en-US" smtClean="0"/>
              <a:t>32</a:t>
            </a:fld>
            <a:endParaRPr lang="en-US"/>
          </a:p>
        </p:txBody>
      </p:sp>
    </p:spTree>
    <p:extLst>
      <p:ext uri="{BB962C8B-B14F-4D97-AF65-F5344CB8AC3E}">
        <p14:creationId xmlns:p14="http://schemas.microsoft.com/office/powerpoint/2010/main" val="1897193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9881B1DA-A27E-4D4E-BBFD-7423457EAD85}" type="datetimeFigureOut">
              <a:rPr lang="en-US" smtClean="0"/>
              <a:t>6/22/20</a:t>
            </a:fld>
            <a:endParaRPr lang="en-US"/>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40CEEA75-8D04-4FCE-9EBD-B933791DBFAB}" type="slidenum">
              <a:rPr lang="en-US" smtClean="0"/>
              <a:t>‹#›</a:t>
            </a:fld>
            <a:endParaRPr lang="en-US"/>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46608"/>
      </p:ext>
    </p:extLst>
  </p:cSld>
  <p:clrMapOvr>
    <a:masterClrMapping/>
  </p:clrMapOvr>
  <p:transition spd="med">
    <p:fade/>
  </p:transition>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81B1DA-A27E-4D4E-BBFD-7423457EAD85}" type="datetimeFigureOut">
              <a:rPr lang="en-US" smtClean="0"/>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280658730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9881B1DA-A27E-4D4E-BBFD-7423457EAD85}" type="datetimeFigureOut">
              <a:rPr lang="en-US" smtClean="0"/>
              <a:t>6/22/20</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40CEEA75-8D04-4FCE-9EBD-B933791DBFAB}" type="slidenum">
              <a:rPr lang="en-US" smtClean="0"/>
              <a:t>‹#›</a:t>
            </a:fld>
            <a:endParaRPr lang="en-US"/>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46394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81B1DA-A27E-4D4E-BBFD-7423457EAD85}" type="datetimeFigureOut">
              <a:rPr lang="en-US" smtClean="0"/>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426323278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9881B1DA-A27E-4D4E-BBFD-7423457EAD85}" type="datetimeFigureOut">
              <a:rPr lang="en-US" smtClean="0"/>
              <a:t>6/22/20</a:t>
            </a:fld>
            <a:endParaRPr lang="en-US"/>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40CEEA75-8D04-4FCE-9EBD-B933791DBFAB}" type="slidenum">
              <a:rPr lang="en-US" smtClean="0"/>
              <a:t>‹#›</a:t>
            </a:fld>
            <a:endParaRPr lang="en-US"/>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1438157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81B1DA-A27E-4D4E-BBFD-7423457EAD85}" type="datetimeFigureOut">
              <a:rPr lang="en-US" smtClean="0"/>
              <a:t>6/22/20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313743084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81B1DA-A27E-4D4E-BBFD-7423457EAD85}" type="datetimeFigureOut">
              <a:rPr lang="en-US" smtClean="0"/>
              <a:t>6/22/20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234069070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81B1DA-A27E-4D4E-BBFD-7423457EAD85}" type="datetimeFigureOut">
              <a:rPr lang="en-US" smtClean="0"/>
              <a:t>6/22/20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209499052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9881B1DA-A27E-4D4E-BBFD-7423457EAD85}" type="datetimeFigureOut">
              <a:rPr lang="en-US" smtClean="0"/>
              <a:t>6/22/20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3000204048"/>
      </p:ext>
    </p:extLst>
  </p:cSld>
  <p:clrMapOvr>
    <a:masterClrMapping/>
  </p:clrMapOvr>
  <p:transition spd="med">
    <p:fade/>
  </p:transition>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9881B1DA-A27E-4D4E-BBFD-7423457EAD85}" type="datetimeFigureOut">
              <a:rPr lang="en-US" smtClean="0"/>
              <a:t>6/22/20</a:t>
            </a:fld>
            <a:endParaRPr lang="en-US"/>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40CEEA75-8D04-4FCE-9EBD-B933791DBFAB}" type="slidenum">
              <a:rPr lang="en-US" smtClean="0"/>
              <a:t>‹#›</a:t>
            </a:fld>
            <a:endParaRPr lang="en-US"/>
          </a:p>
        </p:txBody>
      </p:sp>
    </p:spTree>
    <p:extLst>
      <p:ext uri="{BB962C8B-B14F-4D97-AF65-F5344CB8AC3E}">
        <p14:creationId xmlns:p14="http://schemas.microsoft.com/office/powerpoint/2010/main" val="1539720323"/>
      </p:ext>
    </p:extLst>
  </p:cSld>
  <p:clrMapOvr>
    <a:masterClrMapping/>
  </p:clrMapOvr>
  <p:transition spd="med">
    <p:fade/>
  </p:transition>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9881B1DA-A27E-4D4E-BBFD-7423457EAD85}" type="datetimeFigureOut">
              <a:rPr lang="en-US" smtClean="0"/>
              <a:t>6/22/20</a:t>
            </a:fld>
            <a:endParaRPr lang="en-US"/>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40CEEA75-8D04-4FCE-9EBD-B933791DBFAB}" type="slidenum">
              <a:rPr lang="en-US" smtClean="0"/>
              <a:t>‹#›</a:t>
            </a:fld>
            <a:endParaRPr lang="en-US"/>
          </a:p>
        </p:txBody>
      </p:sp>
    </p:spTree>
    <p:extLst>
      <p:ext uri="{BB962C8B-B14F-4D97-AF65-F5344CB8AC3E}">
        <p14:creationId xmlns:p14="http://schemas.microsoft.com/office/powerpoint/2010/main" val="232305044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9881B1DA-A27E-4D4E-BBFD-7423457EAD85}" type="datetimeFigureOut">
              <a:rPr lang="en-US" smtClean="0"/>
              <a:t>6/22/20</a:t>
            </a:fld>
            <a:endParaRPr lang="en-US"/>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40CEEA75-8D04-4FCE-9EBD-B933791DBFAB}" type="slidenum">
              <a:rPr lang="en-US" smtClean="0"/>
              <a:t>‹#›</a:t>
            </a:fld>
            <a:endParaRPr lang="en-US"/>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380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https://www.youtube.com/embed/G6j13-9Pexw?start=19&amp;feature=oembed" TargetMode="Externa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f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99832" y="1974274"/>
            <a:ext cx="4297680" cy="2399234"/>
          </a:xfrm>
        </p:spPr>
        <p:txBody>
          <a:bodyPr>
            <a:normAutofit/>
          </a:bodyPr>
          <a:lstStyle/>
          <a:p>
            <a:r>
              <a:rPr lang="en-US" sz="3600" dirty="0"/>
              <a:t>POULTRY SCIENCE:</a:t>
            </a:r>
            <a:br>
              <a:rPr lang="en-US" sz="3600" dirty="0"/>
            </a:br>
            <a:r>
              <a:rPr lang="en-US" sz="2800" dirty="0"/>
              <a:t>Reproductive Physiology &amp; Egg Development</a:t>
            </a:r>
            <a:endParaRPr lang="en-US" sz="3600" dirty="0"/>
          </a:p>
        </p:txBody>
      </p:sp>
      <p:sp>
        <p:nvSpPr>
          <p:cNvPr id="3" name="Subtitle 2"/>
          <p:cNvSpPr>
            <a:spLocks noGrp="1"/>
          </p:cNvSpPr>
          <p:nvPr>
            <p:ph type="subTitle" idx="1"/>
          </p:nvPr>
        </p:nvSpPr>
        <p:spPr>
          <a:xfrm>
            <a:off x="7920752" y="5065775"/>
            <a:ext cx="3793678" cy="917361"/>
          </a:xfrm>
        </p:spPr>
        <p:txBody>
          <a:bodyPr>
            <a:normAutofit/>
          </a:bodyPr>
          <a:lstStyle/>
          <a:p>
            <a:r>
              <a:rPr lang="en-US" sz="2400" b="1" dirty="0">
                <a:latin typeface="+mj-lt"/>
              </a:rPr>
              <a:t>Unit 6</a:t>
            </a:r>
          </a:p>
        </p:txBody>
      </p:sp>
      <p:pic>
        <p:nvPicPr>
          <p:cNvPr id="5" name="Picture 4" descr="A picture containing red&#10;&#10;Description automatically generated">
            <a:extLst>
              <a:ext uri="{FF2B5EF4-FFF2-40B4-BE49-F238E27FC236}">
                <a16:creationId xmlns:a16="http://schemas.microsoft.com/office/drawing/2014/main" id="{9B7D630B-22BC-2548-8F43-04AF251C8C9A}"/>
              </a:ext>
            </a:extLst>
          </p:cNvPr>
          <p:cNvPicPr>
            <a:picLocks noChangeAspect="1"/>
          </p:cNvPicPr>
          <p:nvPr/>
        </p:nvPicPr>
        <p:blipFill>
          <a:blip r:embed="rId2"/>
          <a:stretch>
            <a:fillRect/>
          </a:stretch>
        </p:blipFill>
        <p:spPr>
          <a:xfrm>
            <a:off x="7766852" y="770097"/>
            <a:ext cx="3888528" cy="973386"/>
          </a:xfrm>
          <a:prstGeom prst="rect">
            <a:avLst/>
          </a:prstGeom>
        </p:spPr>
      </p:pic>
    </p:spTree>
    <p:extLst>
      <p:ext uri="{BB962C8B-B14F-4D97-AF65-F5344CB8AC3E}">
        <p14:creationId xmlns:p14="http://schemas.microsoft.com/office/powerpoint/2010/main" val="118490559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450FF14-6377-4F15-A50C-6E804489F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823D57-372B-7742-B7DF-32DFD0FAF5FF}"/>
              </a:ext>
            </a:extLst>
          </p:cNvPr>
          <p:cNvSpPr>
            <a:spLocks noGrp="1"/>
          </p:cNvSpPr>
          <p:nvPr>
            <p:ph type="title"/>
          </p:nvPr>
        </p:nvSpPr>
        <p:spPr>
          <a:xfrm>
            <a:off x="7826514" y="1261871"/>
            <a:ext cx="3877757" cy="867189"/>
          </a:xfrm>
        </p:spPr>
        <p:txBody>
          <a:bodyPr>
            <a:normAutofit/>
          </a:bodyPr>
          <a:lstStyle/>
          <a:p>
            <a:r>
              <a:rPr lang="en-US" sz="3700" dirty="0"/>
              <a:t>Spermiogenesis</a:t>
            </a:r>
          </a:p>
        </p:txBody>
      </p:sp>
      <p:sp>
        <p:nvSpPr>
          <p:cNvPr id="26" name="Rounded Rectangle 13">
            <a:extLst>
              <a:ext uri="{FF2B5EF4-FFF2-40B4-BE49-F238E27FC236}">
                <a16:creationId xmlns:a16="http://schemas.microsoft.com/office/drawing/2014/main" id="{3A3A5C02-9E21-4315-9391-21C9E66CB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229" y="1534308"/>
            <a:ext cx="6494910" cy="4358546"/>
          </a:xfrm>
          <a:prstGeom prst="roundRect">
            <a:avLst>
              <a:gd name="adj" fmla="val 2462"/>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text on a white background&#10;&#10;Description automatically generated">
            <a:extLst>
              <a:ext uri="{FF2B5EF4-FFF2-40B4-BE49-F238E27FC236}">
                <a16:creationId xmlns:a16="http://schemas.microsoft.com/office/drawing/2014/main" id="{B60B31D1-BEFB-C843-BD76-6FEDA116C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235" y="1670064"/>
            <a:ext cx="6122898" cy="4087034"/>
          </a:xfrm>
          <a:prstGeom prst="rect">
            <a:avLst/>
          </a:prstGeom>
        </p:spPr>
      </p:pic>
      <p:cxnSp>
        <p:nvCxnSpPr>
          <p:cNvPr id="28" name="Straight Connector 27">
            <a:extLst>
              <a:ext uri="{FF2B5EF4-FFF2-40B4-BE49-F238E27FC236}">
                <a16:creationId xmlns:a16="http://schemas.microsoft.com/office/drawing/2014/main" id="{4F67D375-84C5-4EFB-AF77-DE352BC52C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26514" y="2176009"/>
            <a:ext cx="38777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1957416-AD62-3649-AD2F-AFDC86A371D4}"/>
              </a:ext>
            </a:extLst>
          </p:cNvPr>
          <p:cNvSpPr>
            <a:spLocks noGrp="1"/>
          </p:cNvSpPr>
          <p:nvPr>
            <p:ph idx="1"/>
          </p:nvPr>
        </p:nvSpPr>
        <p:spPr>
          <a:xfrm>
            <a:off x="7826514" y="2438400"/>
            <a:ext cx="3877757" cy="3651504"/>
          </a:xfrm>
        </p:spPr>
        <p:txBody>
          <a:bodyPr>
            <a:normAutofit/>
          </a:bodyPr>
          <a:lstStyle/>
          <a:p>
            <a:pPr marL="0" indent="0">
              <a:buNone/>
            </a:pPr>
            <a:r>
              <a:rPr lang="en-US" sz="2800" dirty="0"/>
              <a:t>Morphological changes</a:t>
            </a:r>
          </a:p>
          <a:p>
            <a:pPr lvl="1"/>
            <a:r>
              <a:rPr lang="en-US" sz="2400" dirty="0"/>
              <a:t>Spermatid to spermatozoa</a:t>
            </a:r>
          </a:p>
          <a:p>
            <a:pPr lvl="1"/>
            <a:r>
              <a:rPr lang="en-US" sz="2400" dirty="0"/>
              <a:t>Formation of the acrosome cap and tail</a:t>
            </a:r>
          </a:p>
        </p:txBody>
      </p:sp>
    </p:spTree>
    <p:extLst>
      <p:ext uri="{BB962C8B-B14F-4D97-AF65-F5344CB8AC3E}">
        <p14:creationId xmlns:p14="http://schemas.microsoft.com/office/powerpoint/2010/main" val="909708568"/>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FC881-EBB9-644A-B899-DF4FD82B7ED8}"/>
              </a:ext>
            </a:extLst>
          </p:cNvPr>
          <p:cNvSpPr>
            <a:spLocks noGrp="1"/>
          </p:cNvSpPr>
          <p:nvPr>
            <p:ph type="title"/>
          </p:nvPr>
        </p:nvSpPr>
        <p:spPr>
          <a:xfrm>
            <a:off x="2933700" y="1115567"/>
            <a:ext cx="8770571" cy="1013493"/>
          </a:xfrm>
        </p:spPr>
        <p:txBody>
          <a:bodyPr/>
          <a:lstStyle/>
          <a:p>
            <a:r>
              <a:rPr lang="en-US" dirty="0"/>
              <a:t>Transport of Semen</a:t>
            </a:r>
          </a:p>
        </p:txBody>
      </p:sp>
      <p:sp>
        <p:nvSpPr>
          <p:cNvPr id="3" name="Content Placeholder 2">
            <a:extLst>
              <a:ext uri="{FF2B5EF4-FFF2-40B4-BE49-F238E27FC236}">
                <a16:creationId xmlns:a16="http://schemas.microsoft.com/office/drawing/2014/main" id="{AF4E4AF1-E3A6-EB4B-85C5-B1F6DB334247}"/>
              </a:ext>
            </a:extLst>
          </p:cNvPr>
          <p:cNvSpPr>
            <a:spLocks noGrp="1"/>
          </p:cNvSpPr>
          <p:nvPr>
            <p:ph idx="1"/>
          </p:nvPr>
        </p:nvSpPr>
        <p:spPr>
          <a:xfrm>
            <a:off x="2933700" y="2438400"/>
            <a:ext cx="8770571" cy="4072128"/>
          </a:xfrm>
        </p:spPr>
        <p:txBody>
          <a:bodyPr>
            <a:normAutofit/>
          </a:bodyPr>
          <a:lstStyle/>
          <a:p>
            <a:pPr marL="0" indent="0">
              <a:buNone/>
            </a:pPr>
            <a:r>
              <a:rPr lang="en-US" sz="2800" b="1" dirty="0"/>
              <a:t>Vas Deferens</a:t>
            </a:r>
          </a:p>
          <a:p>
            <a:r>
              <a:rPr lang="en-US" sz="2400" dirty="0"/>
              <a:t>Wavy ducts that run along urinary duct</a:t>
            </a:r>
          </a:p>
          <a:p>
            <a:r>
              <a:rPr lang="en-US" sz="2400" dirty="0"/>
              <a:t>Transports sperm to cloaca for ejaculation</a:t>
            </a:r>
          </a:p>
          <a:p>
            <a:pPr lvl="1"/>
            <a:r>
              <a:rPr lang="en-US" sz="2000" dirty="0"/>
              <a:t>Duration of 20-30 days non-sexually active</a:t>
            </a:r>
          </a:p>
          <a:p>
            <a:pPr lvl="1"/>
            <a:r>
              <a:rPr lang="en-US" sz="2000" dirty="0"/>
              <a:t>Only 1-3 days in sexually active males</a:t>
            </a:r>
          </a:p>
          <a:p>
            <a:r>
              <a:rPr lang="en-US" sz="2400" dirty="0"/>
              <a:t>Enlarged near the cloaca</a:t>
            </a:r>
          </a:p>
          <a:p>
            <a:pPr lvl="1"/>
            <a:r>
              <a:rPr lang="en-US" sz="2000" dirty="0"/>
              <a:t>Stores a small amount of semen</a:t>
            </a:r>
          </a:p>
          <a:p>
            <a:pPr lvl="2"/>
            <a:r>
              <a:rPr lang="en-US" sz="1800" dirty="0"/>
              <a:t>Mammals: sperm storage in testis and epididymis for duration of 60 days </a:t>
            </a:r>
          </a:p>
        </p:txBody>
      </p:sp>
    </p:spTree>
    <p:extLst>
      <p:ext uri="{BB962C8B-B14F-4D97-AF65-F5344CB8AC3E}">
        <p14:creationId xmlns:p14="http://schemas.microsoft.com/office/powerpoint/2010/main" val="410626644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B1BB61-A160-4262-BD99-8D05C92B3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77B4ED-6537-5344-ACB1-3BE5A2ADE4C3}"/>
              </a:ext>
            </a:extLst>
          </p:cNvPr>
          <p:cNvSpPr>
            <a:spLocks noGrp="1"/>
          </p:cNvSpPr>
          <p:nvPr>
            <p:ph type="title"/>
          </p:nvPr>
        </p:nvSpPr>
        <p:spPr>
          <a:xfrm>
            <a:off x="4949072" y="1133855"/>
            <a:ext cx="6755199" cy="995205"/>
          </a:xfrm>
        </p:spPr>
        <p:txBody>
          <a:bodyPr>
            <a:normAutofit/>
          </a:bodyPr>
          <a:lstStyle/>
          <a:p>
            <a:r>
              <a:rPr lang="en-US" dirty="0"/>
              <a:t>Avian Phallus</a:t>
            </a:r>
          </a:p>
        </p:txBody>
      </p:sp>
      <p:pic>
        <p:nvPicPr>
          <p:cNvPr id="5" name="Picture 4" descr="A close up of a logo&#10;&#10;Description automatically generated">
            <a:extLst>
              <a:ext uri="{FF2B5EF4-FFF2-40B4-BE49-F238E27FC236}">
                <a16:creationId xmlns:a16="http://schemas.microsoft.com/office/drawing/2014/main" id="{62EF0F9D-9922-234A-A580-471FCAC2A8B1}"/>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142043" y="618110"/>
            <a:ext cx="4807029" cy="5621779"/>
          </a:xfrm>
          <a:prstGeom prst="rect">
            <a:avLst/>
          </a:prstGeom>
        </p:spPr>
      </p:pic>
      <p:cxnSp>
        <p:nvCxnSpPr>
          <p:cNvPr id="12" name="Straight Connector 11">
            <a:extLst>
              <a:ext uri="{FF2B5EF4-FFF2-40B4-BE49-F238E27FC236}">
                <a16:creationId xmlns:a16="http://schemas.microsoft.com/office/drawing/2014/main" id="{2E7CBBCD-BED8-4C4C-8F45-F9CEE9F588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9072" y="2176009"/>
            <a:ext cx="67551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3FCB567-69B4-2C4E-996E-F17E60D989DD}"/>
              </a:ext>
            </a:extLst>
          </p:cNvPr>
          <p:cNvSpPr>
            <a:spLocks noGrp="1"/>
          </p:cNvSpPr>
          <p:nvPr>
            <p:ph idx="1"/>
          </p:nvPr>
        </p:nvSpPr>
        <p:spPr>
          <a:xfrm>
            <a:off x="4949072" y="2438399"/>
            <a:ext cx="6755199" cy="3998972"/>
          </a:xfrm>
        </p:spPr>
        <p:txBody>
          <a:bodyPr>
            <a:normAutofit/>
          </a:bodyPr>
          <a:lstStyle/>
          <a:p>
            <a:pPr marL="0" indent="0">
              <a:buNone/>
            </a:pPr>
            <a:r>
              <a:rPr lang="en-US" sz="2400" b="1" dirty="0"/>
              <a:t>Rudimentary Penis</a:t>
            </a:r>
          </a:p>
          <a:p>
            <a:pPr lvl="1"/>
            <a:r>
              <a:rPr lang="en-US" sz="2000" dirty="0"/>
              <a:t>Absence of a true intromittent penis in the chicken, turkey, and quail (no penis)</a:t>
            </a:r>
          </a:p>
          <a:p>
            <a:pPr lvl="1"/>
            <a:r>
              <a:rPr lang="en-US" sz="2000" dirty="0"/>
              <a:t>When mating becomes enlarged with lymph fluid being added to sperm (semen)</a:t>
            </a:r>
          </a:p>
          <a:p>
            <a:pPr lvl="1"/>
            <a:r>
              <a:rPr lang="en-US" sz="2000" dirty="0"/>
              <a:t>Chickens, turkeys, pheasant, and quail have a V-shaped phallus</a:t>
            </a:r>
          </a:p>
          <a:p>
            <a:pPr lvl="1"/>
            <a:r>
              <a:rPr lang="en-US" sz="2000" dirty="0"/>
              <a:t>Waterfowl and ratites have a more well-developed corkscrew-shaped phallus</a:t>
            </a:r>
          </a:p>
        </p:txBody>
      </p:sp>
    </p:spTree>
    <p:extLst>
      <p:ext uri="{BB962C8B-B14F-4D97-AF65-F5344CB8AC3E}">
        <p14:creationId xmlns:p14="http://schemas.microsoft.com/office/powerpoint/2010/main" val="2441895962"/>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DFD550C1-A5AE-4DF5-BF84-F5CFF5D4A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DE6370-7429-5B47-A3B4-77D9D2468FED}"/>
              </a:ext>
            </a:extLst>
          </p:cNvPr>
          <p:cNvSpPr>
            <a:spLocks noGrp="1"/>
          </p:cNvSpPr>
          <p:nvPr>
            <p:ph type="title"/>
          </p:nvPr>
        </p:nvSpPr>
        <p:spPr>
          <a:xfrm>
            <a:off x="6400800" y="1170431"/>
            <a:ext cx="5303471" cy="958629"/>
          </a:xfrm>
        </p:spPr>
        <p:txBody>
          <a:bodyPr>
            <a:normAutofit/>
          </a:bodyPr>
          <a:lstStyle/>
          <a:p>
            <a:r>
              <a:rPr lang="en-US" sz="4800" dirty="0"/>
              <a:t>Mating</a:t>
            </a:r>
          </a:p>
        </p:txBody>
      </p:sp>
      <p:pic>
        <p:nvPicPr>
          <p:cNvPr id="5" name="Picture 4" descr="A picture containing animal, dog, indoor, sitting&#10;&#10;Description automatically generated">
            <a:extLst>
              <a:ext uri="{FF2B5EF4-FFF2-40B4-BE49-F238E27FC236}">
                <a16:creationId xmlns:a16="http://schemas.microsoft.com/office/drawing/2014/main" id="{40B0316F-DF58-D14D-96C3-C50FC6B57D50}"/>
              </a:ext>
            </a:extLst>
          </p:cNvPr>
          <p:cNvPicPr>
            <a:picLocks noChangeAspect="1"/>
          </p:cNvPicPr>
          <p:nvPr/>
        </p:nvPicPr>
        <p:blipFill rotWithShape="1">
          <a:blip r:embed="rId2">
            <a:extLst>
              <a:ext uri="{28A0092B-C50C-407E-A947-70E740481C1C}">
                <a14:useLocalDpi xmlns:a14="http://schemas.microsoft.com/office/drawing/2010/main" val="0"/>
              </a:ext>
            </a:extLst>
          </a:blip>
          <a:srcRect l="13993" r="16868" b="-2"/>
          <a:stretch/>
        </p:blipFill>
        <p:spPr>
          <a:xfrm>
            <a:off x="487729" y="805126"/>
            <a:ext cx="5455949" cy="5247747"/>
          </a:xfrm>
          <a:prstGeom prst="rect">
            <a:avLst/>
          </a:prstGeom>
        </p:spPr>
      </p:pic>
      <p:cxnSp>
        <p:nvCxnSpPr>
          <p:cNvPr id="15" name="Straight Connector 11">
            <a:extLst>
              <a:ext uri="{FF2B5EF4-FFF2-40B4-BE49-F238E27FC236}">
                <a16:creationId xmlns:a16="http://schemas.microsoft.com/office/drawing/2014/main" id="{5C481BAB-91E4-4BC8-8BB2-F825EC27E3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00800" y="2176009"/>
            <a:ext cx="53034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E3EDB41-A5DB-4B43-A12D-B035F895BCD0}"/>
              </a:ext>
            </a:extLst>
          </p:cNvPr>
          <p:cNvSpPr>
            <a:spLocks noGrp="1"/>
          </p:cNvSpPr>
          <p:nvPr>
            <p:ph idx="1"/>
          </p:nvPr>
        </p:nvSpPr>
        <p:spPr>
          <a:xfrm>
            <a:off x="6400800" y="2438400"/>
            <a:ext cx="5303471" cy="3651504"/>
          </a:xfrm>
        </p:spPr>
        <p:txBody>
          <a:bodyPr>
            <a:normAutofit/>
          </a:bodyPr>
          <a:lstStyle/>
          <a:p>
            <a:pPr marL="0" indent="0">
              <a:buNone/>
            </a:pPr>
            <a:r>
              <a:rPr lang="en-US" sz="3200" dirty="0"/>
              <a:t>Since the rooster has a rudimentary penis, he must have close cloacal contact with the hen for semen to be passed to her (insemination).</a:t>
            </a:r>
          </a:p>
        </p:txBody>
      </p:sp>
    </p:spTree>
    <p:extLst>
      <p:ext uri="{BB962C8B-B14F-4D97-AF65-F5344CB8AC3E}">
        <p14:creationId xmlns:p14="http://schemas.microsoft.com/office/powerpoint/2010/main" val="221131766"/>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44995-FEDE-E64D-AE00-CE1B33916C77}"/>
              </a:ext>
            </a:extLst>
          </p:cNvPr>
          <p:cNvSpPr>
            <a:spLocks noGrp="1"/>
          </p:cNvSpPr>
          <p:nvPr>
            <p:ph type="title"/>
          </p:nvPr>
        </p:nvSpPr>
        <p:spPr>
          <a:xfrm>
            <a:off x="2933700" y="1152143"/>
            <a:ext cx="8770571" cy="976917"/>
          </a:xfrm>
        </p:spPr>
        <p:txBody>
          <a:bodyPr/>
          <a:lstStyle/>
          <a:p>
            <a:pPr algn="ctr"/>
            <a:r>
              <a:rPr lang="en-US" dirty="0"/>
              <a:t>Summary of Differences:</a:t>
            </a:r>
          </a:p>
        </p:txBody>
      </p:sp>
      <p:sp>
        <p:nvSpPr>
          <p:cNvPr id="3" name="Content Placeholder 2">
            <a:extLst>
              <a:ext uri="{FF2B5EF4-FFF2-40B4-BE49-F238E27FC236}">
                <a16:creationId xmlns:a16="http://schemas.microsoft.com/office/drawing/2014/main" id="{6F00C273-5616-0540-B4CC-2826E570A329}"/>
              </a:ext>
            </a:extLst>
          </p:cNvPr>
          <p:cNvSpPr>
            <a:spLocks noGrp="1"/>
          </p:cNvSpPr>
          <p:nvPr>
            <p:ph sz="half" idx="1"/>
          </p:nvPr>
        </p:nvSpPr>
        <p:spPr>
          <a:xfrm>
            <a:off x="2933699" y="2438399"/>
            <a:ext cx="4160520" cy="4200145"/>
          </a:xfrm>
        </p:spPr>
        <p:txBody>
          <a:bodyPr>
            <a:normAutofit/>
          </a:bodyPr>
          <a:lstStyle/>
          <a:p>
            <a:pPr marL="0" indent="0" algn="ctr">
              <a:buNone/>
            </a:pPr>
            <a:r>
              <a:rPr lang="en-US" sz="2800" b="1" dirty="0"/>
              <a:t>Birds</a:t>
            </a:r>
            <a:endParaRPr lang="en-US" sz="2400" b="1" dirty="0"/>
          </a:p>
          <a:p>
            <a:r>
              <a:rPr lang="en-US" dirty="0"/>
              <a:t>No accessory glands</a:t>
            </a:r>
          </a:p>
          <a:p>
            <a:r>
              <a:rPr lang="en-US" dirty="0"/>
              <a:t>Highly concentrated semen</a:t>
            </a:r>
          </a:p>
          <a:p>
            <a:r>
              <a:rPr lang="en-US" dirty="0"/>
              <a:t>Small ejaculate volume</a:t>
            </a:r>
          </a:p>
          <a:p>
            <a:r>
              <a:rPr lang="en-US" dirty="0"/>
              <a:t>Internal testis</a:t>
            </a:r>
          </a:p>
          <a:p>
            <a:r>
              <a:rPr lang="en-US" dirty="0"/>
              <a:t>Large testes to weight ratio</a:t>
            </a:r>
          </a:p>
          <a:p>
            <a:r>
              <a:rPr lang="en-US" dirty="0"/>
              <a:t>Little semen storage</a:t>
            </a:r>
          </a:p>
          <a:p>
            <a:r>
              <a:rPr lang="en-US" dirty="0"/>
              <a:t>No capacitation</a:t>
            </a:r>
          </a:p>
        </p:txBody>
      </p:sp>
      <p:sp>
        <p:nvSpPr>
          <p:cNvPr id="4" name="Content Placeholder 3">
            <a:extLst>
              <a:ext uri="{FF2B5EF4-FFF2-40B4-BE49-F238E27FC236}">
                <a16:creationId xmlns:a16="http://schemas.microsoft.com/office/drawing/2014/main" id="{F813FE7B-3686-534E-AC2D-8D05A4F44E28}"/>
              </a:ext>
            </a:extLst>
          </p:cNvPr>
          <p:cNvSpPr>
            <a:spLocks noGrp="1"/>
          </p:cNvSpPr>
          <p:nvPr>
            <p:ph sz="half" idx="2"/>
          </p:nvPr>
        </p:nvSpPr>
        <p:spPr>
          <a:xfrm>
            <a:off x="7543751" y="2438399"/>
            <a:ext cx="4160520" cy="4200145"/>
          </a:xfrm>
        </p:spPr>
        <p:txBody>
          <a:bodyPr>
            <a:normAutofit/>
          </a:bodyPr>
          <a:lstStyle/>
          <a:p>
            <a:pPr marL="0" indent="0" algn="ctr">
              <a:buNone/>
            </a:pPr>
            <a:r>
              <a:rPr lang="en-US" sz="2800" b="1" dirty="0"/>
              <a:t>Mammals</a:t>
            </a:r>
          </a:p>
          <a:p>
            <a:r>
              <a:rPr lang="en-US" dirty="0"/>
              <a:t>Accessory glands</a:t>
            </a:r>
          </a:p>
          <a:p>
            <a:r>
              <a:rPr lang="en-US" dirty="0"/>
              <a:t>Low concentrated semen</a:t>
            </a:r>
          </a:p>
          <a:p>
            <a:r>
              <a:rPr lang="en-US" dirty="0"/>
              <a:t>Large ejaculate volume</a:t>
            </a:r>
          </a:p>
          <a:p>
            <a:r>
              <a:rPr lang="en-US" dirty="0"/>
              <a:t>External testis</a:t>
            </a:r>
          </a:p>
          <a:p>
            <a:r>
              <a:rPr lang="en-US" dirty="0"/>
              <a:t>Low testes to weight ration</a:t>
            </a:r>
          </a:p>
          <a:p>
            <a:r>
              <a:rPr lang="en-US" dirty="0"/>
              <a:t>Semen stored in testis and epididymis</a:t>
            </a:r>
          </a:p>
          <a:p>
            <a:r>
              <a:rPr lang="en-US" dirty="0"/>
              <a:t>Capacitation required</a:t>
            </a:r>
          </a:p>
        </p:txBody>
      </p:sp>
    </p:spTree>
    <p:extLst>
      <p:ext uri="{BB962C8B-B14F-4D97-AF65-F5344CB8AC3E}">
        <p14:creationId xmlns:p14="http://schemas.microsoft.com/office/powerpoint/2010/main" val="339162162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Poultry Science:</a:t>
            </a:r>
            <a:br>
              <a:rPr lang="en-US" dirty="0"/>
            </a:br>
            <a:r>
              <a:rPr lang="en-US" dirty="0"/>
              <a:t>Reproductive Physiology &amp; Egg Development</a:t>
            </a:r>
          </a:p>
        </p:txBody>
      </p:sp>
      <p:sp>
        <p:nvSpPr>
          <p:cNvPr id="3" name="Text Placeholder 2"/>
          <p:cNvSpPr>
            <a:spLocks noGrp="1"/>
          </p:cNvSpPr>
          <p:nvPr>
            <p:ph type="body" idx="1"/>
          </p:nvPr>
        </p:nvSpPr>
        <p:spPr/>
        <p:txBody>
          <a:bodyPr/>
          <a:lstStyle/>
          <a:p>
            <a:r>
              <a:rPr lang="en-US" dirty="0"/>
              <a:t>Unit 6: Segment 2</a:t>
            </a:r>
          </a:p>
          <a:p>
            <a:r>
              <a:rPr lang="en-US" i="1" dirty="0"/>
              <a:t>Female Reproductive System</a:t>
            </a:r>
          </a:p>
        </p:txBody>
      </p:sp>
    </p:spTree>
    <p:extLst>
      <p:ext uri="{BB962C8B-B14F-4D97-AF65-F5344CB8AC3E}">
        <p14:creationId xmlns:p14="http://schemas.microsoft.com/office/powerpoint/2010/main" val="384290181"/>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9ABF1C9-58FE-4E07-937F-484F686BAE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0714" y="362425"/>
            <a:ext cx="3495979" cy="6204388"/>
            <a:chOff x="400714" y="362425"/>
            <a:chExt cx="3495979" cy="6204388"/>
          </a:xfrm>
        </p:grpSpPr>
        <p:sp>
          <p:nvSpPr>
            <p:cNvPr id="21" name="Freeform 5">
              <a:extLst>
                <a:ext uri="{FF2B5EF4-FFF2-40B4-BE49-F238E27FC236}">
                  <a16:creationId xmlns:a16="http://schemas.microsoft.com/office/drawing/2014/main" id="{63ABA7F5-4A57-479E-AC09-B3A50E8ADCF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2" name="Freeform 15">
              <a:extLst>
                <a:ext uri="{FF2B5EF4-FFF2-40B4-BE49-F238E27FC236}">
                  <a16:creationId xmlns:a16="http://schemas.microsoft.com/office/drawing/2014/main" id="{DBDB4F70-C1B2-45BD-BD47-E667FD7AE6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4" name="Rectangle 23">
            <a:extLst>
              <a:ext uri="{FF2B5EF4-FFF2-40B4-BE49-F238E27FC236}">
                <a16:creationId xmlns:a16="http://schemas.microsoft.com/office/drawing/2014/main" id="{9A9DFB09-D894-4BFD-BAFE-3042CFF0C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0D306AF4-0B70-4A1F-9120-98D23F58FC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rgbClr val="484A56"/>
              <a:srgbClr val="484A56"/>
            </a:duotone>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28" name="Rectangle: Rounded Corners 27">
            <a:extLst>
              <a:ext uri="{FF2B5EF4-FFF2-40B4-BE49-F238E27FC236}">
                <a16:creationId xmlns:a16="http://schemas.microsoft.com/office/drawing/2014/main" id="{E956DDF7-7F41-4387-96F3-F5EACC7CA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160" y="512064"/>
            <a:ext cx="11155680" cy="5833872"/>
          </a:xfrm>
          <a:prstGeom prst="roundRect">
            <a:avLst>
              <a:gd name="adj" fmla="val 61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0">
            <a:extLst>
              <a:ext uri="{FF2B5EF4-FFF2-40B4-BE49-F238E27FC236}">
                <a16:creationId xmlns:a16="http://schemas.microsoft.com/office/drawing/2014/main" id="{4AD8082C-1C76-453B-817F-ACE1C34C9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061" y="678046"/>
            <a:ext cx="10821878" cy="5501909"/>
          </a:xfrm>
          <a:prstGeom prst="roundRect">
            <a:avLst>
              <a:gd name="adj" fmla="val 4760"/>
            </a:avLst>
          </a:prstGeom>
          <a:solidFill>
            <a:srgbClr val="FFFFFF"/>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nline Media 3" descr="Virtual+Chicken SD">
            <a:hlinkClick r:id="" action="ppaction://media"/>
            <a:extLst>
              <a:ext uri="{FF2B5EF4-FFF2-40B4-BE49-F238E27FC236}">
                <a16:creationId xmlns:a16="http://schemas.microsoft.com/office/drawing/2014/main" id="{0F7B7724-D7E8-EC4E-B1A8-EAD77C88E458}"/>
              </a:ext>
            </a:extLst>
          </p:cNvPr>
          <p:cNvPicPr>
            <a:picLocks noRot="1" noChangeAspect="1"/>
          </p:cNvPicPr>
          <p:nvPr>
            <a:videoFile r:link="rId1"/>
          </p:nvPr>
        </p:nvPicPr>
        <p:blipFill>
          <a:blip r:embed="rId4"/>
          <a:stretch>
            <a:fillRect/>
          </a:stretch>
        </p:blipFill>
        <p:spPr>
          <a:xfrm>
            <a:off x="1428823" y="803715"/>
            <a:ext cx="9334351" cy="5250570"/>
          </a:xfrm>
          <a:prstGeom prst="rect">
            <a:avLst/>
          </a:prstGeom>
        </p:spPr>
      </p:pic>
    </p:spTree>
    <p:extLst>
      <p:ext uri="{BB962C8B-B14F-4D97-AF65-F5344CB8AC3E}">
        <p14:creationId xmlns:p14="http://schemas.microsoft.com/office/powerpoint/2010/main" val="30276153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FD550C1-A5AE-4DF5-BF84-F5CFF5D4A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C6873B-10D7-8A42-ACC3-9AC730286803}"/>
              </a:ext>
            </a:extLst>
          </p:cNvPr>
          <p:cNvSpPr>
            <a:spLocks noGrp="1"/>
          </p:cNvSpPr>
          <p:nvPr>
            <p:ph type="title"/>
          </p:nvPr>
        </p:nvSpPr>
        <p:spPr>
          <a:xfrm>
            <a:off x="6400800" y="568345"/>
            <a:ext cx="5303471" cy="1560716"/>
          </a:xfrm>
        </p:spPr>
        <p:txBody>
          <a:bodyPr>
            <a:normAutofit/>
          </a:bodyPr>
          <a:lstStyle/>
          <a:p>
            <a:r>
              <a:rPr lang="en-US" sz="4000"/>
              <a:t>Avian Female Reproductive System</a:t>
            </a:r>
          </a:p>
        </p:txBody>
      </p:sp>
      <p:pic>
        <p:nvPicPr>
          <p:cNvPr id="7" name="Picture 6" descr="A close up of a piece of paper&#10;&#10;Description automatically generated">
            <a:extLst>
              <a:ext uri="{FF2B5EF4-FFF2-40B4-BE49-F238E27FC236}">
                <a16:creationId xmlns:a16="http://schemas.microsoft.com/office/drawing/2014/main" id="{769FB93D-9FDA-C749-883B-E2F8E4DAF071}"/>
              </a:ext>
            </a:extLst>
          </p:cNvPr>
          <p:cNvPicPr>
            <a:picLocks noChangeAspect="1"/>
          </p:cNvPicPr>
          <p:nvPr/>
        </p:nvPicPr>
        <p:blipFill rotWithShape="1">
          <a:blip r:embed="rId2">
            <a:extLst>
              <a:ext uri="{28A0092B-C50C-407E-A947-70E740481C1C}">
                <a14:useLocalDpi xmlns:a14="http://schemas.microsoft.com/office/drawing/2010/main" val="0"/>
              </a:ext>
            </a:extLst>
          </a:blip>
          <a:srcRect l="1231" r="-1" b="-1"/>
          <a:stretch/>
        </p:blipFill>
        <p:spPr>
          <a:xfrm>
            <a:off x="643192" y="645106"/>
            <a:ext cx="5455949" cy="5247747"/>
          </a:xfrm>
          <a:prstGeom prst="rect">
            <a:avLst/>
          </a:prstGeom>
        </p:spPr>
      </p:pic>
      <p:cxnSp>
        <p:nvCxnSpPr>
          <p:cNvPr id="21" name="Straight Connector 20">
            <a:extLst>
              <a:ext uri="{FF2B5EF4-FFF2-40B4-BE49-F238E27FC236}">
                <a16:creationId xmlns:a16="http://schemas.microsoft.com/office/drawing/2014/main" id="{5C481BAB-91E4-4BC8-8BB2-F825EC27E3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00800" y="2176009"/>
            <a:ext cx="53034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ECDF597-DFBE-C748-8BC5-A7A593F2A0C0}"/>
              </a:ext>
            </a:extLst>
          </p:cNvPr>
          <p:cNvSpPr>
            <a:spLocks noGrp="1"/>
          </p:cNvSpPr>
          <p:nvPr>
            <p:ph idx="1"/>
          </p:nvPr>
        </p:nvSpPr>
        <p:spPr>
          <a:xfrm>
            <a:off x="6400800" y="2438400"/>
            <a:ext cx="5303471" cy="3651504"/>
          </a:xfrm>
        </p:spPr>
        <p:txBody>
          <a:bodyPr>
            <a:normAutofit/>
          </a:bodyPr>
          <a:lstStyle/>
          <a:p>
            <a:r>
              <a:rPr lang="en-US" sz="2400" b="1" dirty="0"/>
              <a:t>Left Ovary</a:t>
            </a:r>
          </a:p>
          <a:p>
            <a:r>
              <a:rPr lang="en-US" sz="2400" b="1" dirty="0"/>
              <a:t>Left Oviduct</a:t>
            </a:r>
          </a:p>
          <a:p>
            <a:r>
              <a:rPr lang="en-US" sz="2400" b="1" dirty="0"/>
              <a:t>Single Egg </a:t>
            </a:r>
            <a:r>
              <a:rPr lang="en-US" sz="2400" dirty="0"/>
              <a:t>(Ovum) is produced every day</a:t>
            </a:r>
          </a:p>
          <a:p>
            <a:r>
              <a:rPr lang="en-US" sz="2400" dirty="0"/>
              <a:t>Follicle does not form a </a:t>
            </a:r>
            <a:r>
              <a:rPr lang="en-US" sz="2400" b="1" dirty="0"/>
              <a:t>corpus luteum</a:t>
            </a:r>
            <a:r>
              <a:rPr lang="en-US" sz="2400" dirty="0"/>
              <a:t> after ovulation</a:t>
            </a:r>
          </a:p>
          <a:p>
            <a:r>
              <a:rPr lang="en-US" sz="2400" dirty="0"/>
              <a:t>Sperm storage tubules</a:t>
            </a:r>
          </a:p>
        </p:txBody>
      </p:sp>
      <p:sp>
        <p:nvSpPr>
          <p:cNvPr id="8" name="TextBox 7">
            <a:extLst>
              <a:ext uri="{FF2B5EF4-FFF2-40B4-BE49-F238E27FC236}">
                <a16:creationId xmlns:a16="http://schemas.microsoft.com/office/drawing/2014/main" id="{C3DA367D-223F-6449-AD55-47E05AF8D67A}"/>
              </a:ext>
            </a:extLst>
          </p:cNvPr>
          <p:cNvSpPr txBox="1"/>
          <p:nvPr/>
        </p:nvSpPr>
        <p:spPr>
          <a:xfrm>
            <a:off x="3127248" y="3566160"/>
            <a:ext cx="1050224" cy="369332"/>
          </a:xfrm>
          <a:prstGeom prst="rect">
            <a:avLst/>
          </a:prstGeom>
          <a:noFill/>
        </p:spPr>
        <p:txBody>
          <a:bodyPr wrap="none" rtlCol="0">
            <a:spAutoFit/>
          </a:bodyPr>
          <a:lstStyle/>
          <a:p>
            <a:r>
              <a:rPr lang="en-US" dirty="0"/>
              <a:t>OVIDUCT</a:t>
            </a:r>
          </a:p>
        </p:txBody>
      </p:sp>
      <p:cxnSp>
        <p:nvCxnSpPr>
          <p:cNvPr id="11" name="Straight Arrow Connector 10">
            <a:extLst>
              <a:ext uri="{FF2B5EF4-FFF2-40B4-BE49-F238E27FC236}">
                <a16:creationId xmlns:a16="http://schemas.microsoft.com/office/drawing/2014/main" id="{209BEECC-0C75-8546-9B8B-7D569955AB0F}"/>
              </a:ext>
            </a:extLst>
          </p:cNvPr>
          <p:cNvCxnSpPr>
            <a:cxnSpLocks/>
          </p:cNvCxnSpPr>
          <p:nvPr/>
        </p:nvCxnSpPr>
        <p:spPr>
          <a:xfrm>
            <a:off x="4177472" y="3750826"/>
            <a:ext cx="486408" cy="1846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DBE17E45-442F-E94C-9700-FA53B24603D6}"/>
              </a:ext>
            </a:extLst>
          </p:cNvPr>
          <p:cNvCxnSpPr>
            <a:cxnSpLocks/>
          </p:cNvCxnSpPr>
          <p:nvPr/>
        </p:nvCxnSpPr>
        <p:spPr>
          <a:xfrm flipH="1">
            <a:off x="2898742" y="3935492"/>
            <a:ext cx="301658" cy="3286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8558072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877858-43DB-478C-BC84-9DACF1A1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34DCC0-6C8B-C94D-A8F8-DBA40F7466C2}"/>
              </a:ext>
            </a:extLst>
          </p:cNvPr>
          <p:cNvSpPr>
            <a:spLocks noGrp="1"/>
          </p:cNvSpPr>
          <p:nvPr>
            <p:ph type="title"/>
          </p:nvPr>
        </p:nvSpPr>
        <p:spPr>
          <a:xfrm>
            <a:off x="7852528" y="568345"/>
            <a:ext cx="3851743" cy="1560716"/>
          </a:xfrm>
        </p:spPr>
        <p:txBody>
          <a:bodyPr>
            <a:normAutofit/>
          </a:bodyPr>
          <a:lstStyle/>
          <a:p>
            <a:r>
              <a:rPr lang="en-US" dirty="0"/>
              <a:t>Oviduct of a Laying Hen</a:t>
            </a:r>
          </a:p>
        </p:txBody>
      </p:sp>
      <p:pic>
        <p:nvPicPr>
          <p:cNvPr id="5" name="Picture 4" descr="A close up of a piece of paper&#10;&#10;Description automatically generated">
            <a:extLst>
              <a:ext uri="{FF2B5EF4-FFF2-40B4-BE49-F238E27FC236}">
                <a16:creationId xmlns:a16="http://schemas.microsoft.com/office/drawing/2014/main" id="{ACD58368-65E8-A748-8806-71A6958B4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29" y="390561"/>
            <a:ext cx="6413591" cy="6076877"/>
          </a:xfrm>
          <a:prstGeom prst="rect">
            <a:avLst/>
          </a:prstGeom>
        </p:spPr>
      </p:pic>
      <p:cxnSp>
        <p:nvCxnSpPr>
          <p:cNvPr id="12" name="Straight Connector 11">
            <a:extLst>
              <a:ext uri="{FF2B5EF4-FFF2-40B4-BE49-F238E27FC236}">
                <a16:creationId xmlns:a16="http://schemas.microsoft.com/office/drawing/2014/main" id="{D4170ABC-ADB2-4391-89AD-49DF2FC599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2528" y="2176009"/>
            <a:ext cx="38517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9ADEB57-32FB-7346-B192-EBB9C1471345}"/>
              </a:ext>
            </a:extLst>
          </p:cNvPr>
          <p:cNvSpPr>
            <a:spLocks noGrp="1"/>
          </p:cNvSpPr>
          <p:nvPr>
            <p:ph idx="1"/>
          </p:nvPr>
        </p:nvSpPr>
        <p:spPr>
          <a:xfrm>
            <a:off x="7389050" y="2438399"/>
            <a:ext cx="4626166" cy="4029030"/>
          </a:xfrm>
        </p:spPr>
        <p:txBody>
          <a:bodyPr>
            <a:normAutofit fontScale="92500"/>
          </a:bodyPr>
          <a:lstStyle/>
          <a:p>
            <a:pPr marL="0" indent="0">
              <a:buNone/>
            </a:pPr>
            <a:r>
              <a:rPr lang="en-US" sz="2400" b="1" u="sng" dirty="0"/>
              <a:t>Infundibulum</a:t>
            </a:r>
            <a:r>
              <a:rPr lang="en-US" sz="2400" dirty="0"/>
              <a:t> – site of fertilization</a:t>
            </a:r>
          </a:p>
          <a:p>
            <a:pPr marL="0" indent="0">
              <a:buNone/>
            </a:pPr>
            <a:r>
              <a:rPr lang="en-US" sz="2400" b="1" u="sng" dirty="0"/>
              <a:t>Magnum</a:t>
            </a:r>
            <a:r>
              <a:rPr lang="en-US" sz="2400" dirty="0"/>
              <a:t> – secretion of egg albumen</a:t>
            </a:r>
          </a:p>
          <a:p>
            <a:pPr marL="0" indent="0">
              <a:buNone/>
            </a:pPr>
            <a:r>
              <a:rPr lang="en-US" sz="2400" b="1" u="sng" dirty="0"/>
              <a:t>Isthmus</a:t>
            </a:r>
            <a:r>
              <a:rPr lang="en-US" sz="2400" dirty="0"/>
              <a:t> – secretion of inner and outer shell membranes</a:t>
            </a:r>
          </a:p>
          <a:p>
            <a:pPr marL="0" indent="0">
              <a:buNone/>
            </a:pPr>
            <a:r>
              <a:rPr lang="en-US" sz="2400" b="1" u="sng" dirty="0"/>
              <a:t>Shell Gland</a:t>
            </a:r>
            <a:r>
              <a:rPr lang="en-US" sz="2400" dirty="0"/>
              <a:t> – shell formation</a:t>
            </a:r>
          </a:p>
          <a:p>
            <a:pPr marL="0" indent="0">
              <a:buNone/>
            </a:pPr>
            <a:r>
              <a:rPr lang="en-US" sz="2400" b="1" u="sng" dirty="0"/>
              <a:t>Utero-Vaginal Junction</a:t>
            </a:r>
            <a:r>
              <a:rPr lang="en-US" sz="2400" dirty="0"/>
              <a:t> – location of sperm host glands for sperm storage</a:t>
            </a:r>
          </a:p>
          <a:p>
            <a:pPr marL="0" indent="0">
              <a:buNone/>
            </a:pPr>
            <a:r>
              <a:rPr lang="en-US" sz="2400" b="1" u="sng" dirty="0"/>
              <a:t>Vagina</a:t>
            </a:r>
            <a:r>
              <a:rPr lang="en-US" sz="2400" dirty="0"/>
              <a:t> – passageway to cloaca and site of sperm selection</a:t>
            </a:r>
          </a:p>
        </p:txBody>
      </p:sp>
    </p:spTree>
    <p:extLst>
      <p:ext uri="{BB962C8B-B14F-4D97-AF65-F5344CB8AC3E}">
        <p14:creationId xmlns:p14="http://schemas.microsoft.com/office/powerpoint/2010/main" val="125789161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food&#10;&#10;Description automatically generated">
            <a:extLst>
              <a:ext uri="{FF2B5EF4-FFF2-40B4-BE49-F238E27FC236}">
                <a16:creationId xmlns:a16="http://schemas.microsoft.com/office/drawing/2014/main" id="{925C4D3E-80AF-664E-9E2F-44B665364998}"/>
              </a:ext>
            </a:extLst>
          </p:cNvPr>
          <p:cNvPicPr>
            <a:picLocks noChangeAspect="1"/>
          </p:cNvPicPr>
          <p:nvPr/>
        </p:nvPicPr>
        <p:blipFill rotWithShape="1">
          <a:blip r:embed="rId2">
            <a:extLst>
              <a:ext uri="{28A0092B-C50C-407E-A947-70E740481C1C}">
                <a14:useLocalDpi xmlns:a14="http://schemas.microsoft.com/office/drawing/2010/main" val="0"/>
              </a:ext>
            </a:extLst>
          </a:blip>
          <a:srcRect t="23339" r="9091"/>
          <a:stretch/>
        </p:blipFill>
        <p:spPr>
          <a:xfrm>
            <a:off x="-231" y="10"/>
            <a:ext cx="12192000" cy="6862703"/>
          </a:xfrm>
          <a:prstGeom prst="rect">
            <a:avLst/>
          </a:prstGeom>
        </p:spPr>
      </p:pic>
      <p:sp>
        <p:nvSpPr>
          <p:cNvPr id="10" name="Rounded Rectangle 17">
            <a:extLst>
              <a:ext uri="{FF2B5EF4-FFF2-40B4-BE49-F238E27FC236}">
                <a16:creationId xmlns:a16="http://schemas.microsoft.com/office/drawing/2014/main" id="{19738FD9-60D1-4D66-A0E4-3CABDD655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784" y="467784"/>
            <a:ext cx="7418915" cy="5922963"/>
          </a:xfrm>
          <a:prstGeom prst="roundRect">
            <a:avLst>
              <a:gd name="adj" fmla="val 5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D6C4D4-CE3F-484E-876D-317A14BC6238}"/>
              </a:ext>
            </a:extLst>
          </p:cNvPr>
          <p:cNvSpPr>
            <a:spLocks noGrp="1"/>
          </p:cNvSpPr>
          <p:nvPr>
            <p:ph type="title"/>
          </p:nvPr>
        </p:nvSpPr>
        <p:spPr>
          <a:xfrm>
            <a:off x="1069849" y="1536191"/>
            <a:ext cx="6233004" cy="1010309"/>
          </a:xfrm>
        </p:spPr>
        <p:txBody>
          <a:bodyPr>
            <a:normAutofit/>
          </a:bodyPr>
          <a:lstStyle/>
          <a:p>
            <a:r>
              <a:rPr lang="en-US" dirty="0"/>
              <a:t>Ovarian Development</a:t>
            </a:r>
          </a:p>
        </p:txBody>
      </p:sp>
      <p:cxnSp>
        <p:nvCxnSpPr>
          <p:cNvPr id="12" name="Straight Connector 11">
            <a:extLst>
              <a:ext uri="{FF2B5EF4-FFF2-40B4-BE49-F238E27FC236}">
                <a16:creationId xmlns:a16="http://schemas.microsoft.com/office/drawing/2014/main" id="{AD455BEA-6E29-435D-A5DB-88C5853E56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9848" y="2593449"/>
            <a:ext cx="622411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1AD6696-4AB8-5F46-8262-E2FC51BCF397}"/>
              </a:ext>
            </a:extLst>
          </p:cNvPr>
          <p:cNvSpPr>
            <a:spLocks noGrp="1"/>
          </p:cNvSpPr>
          <p:nvPr>
            <p:ph idx="1"/>
          </p:nvPr>
        </p:nvSpPr>
        <p:spPr>
          <a:xfrm>
            <a:off x="1069849" y="2855840"/>
            <a:ext cx="6233003" cy="3196168"/>
          </a:xfrm>
        </p:spPr>
        <p:txBody>
          <a:bodyPr>
            <a:normAutofit/>
          </a:bodyPr>
          <a:lstStyle/>
          <a:p>
            <a:pPr>
              <a:lnSpc>
                <a:spcPct val="101000"/>
              </a:lnSpc>
            </a:pPr>
            <a:r>
              <a:rPr lang="en-US" sz="1600" dirty="0"/>
              <a:t>First 14-15 weeks of life there is not much happening in the female reproductive system.</a:t>
            </a:r>
          </a:p>
          <a:p>
            <a:pPr>
              <a:lnSpc>
                <a:spcPct val="101000"/>
              </a:lnSpc>
            </a:pPr>
            <a:r>
              <a:rPr lang="en-US" sz="1600" dirty="0"/>
              <a:t>Around 15 weeks, the hypothalamic/pituitary axis matures, allowing for:</a:t>
            </a:r>
          </a:p>
          <a:p>
            <a:pPr lvl="1">
              <a:lnSpc>
                <a:spcPct val="101000"/>
              </a:lnSpc>
            </a:pPr>
            <a:r>
              <a:rPr lang="en-US" sz="1600" dirty="0"/>
              <a:t>Photostimulation (long day length) is the message to start egg production</a:t>
            </a:r>
          </a:p>
          <a:p>
            <a:pPr lvl="1">
              <a:lnSpc>
                <a:spcPct val="101000"/>
              </a:lnSpc>
            </a:pPr>
            <a:r>
              <a:rPr lang="en-US" sz="1600" dirty="0"/>
              <a:t>Secondary sexual characteristics</a:t>
            </a:r>
          </a:p>
          <a:p>
            <a:pPr lvl="1">
              <a:lnSpc>
                <a:spcPct val="101000"/>
              </a:lnSpc>
            </a:pPr>
            <a:r>
              <a:rPr lang="en-US" sz="1600" dirty="0"/>
              <a:t>Ovary and oviduct growth and development</a:t>
            </a:r>
          </a:p>
          <a:p>
            <a:pPr lvl="1">
              <a:lnSpc>
                <a:spcPct val="101000"/>
              </a:lnSpc>
            </a:pPr>
            <a:r>
              <a:rPr lang="en-US" sz="1600" dirty="0"/>
              <a:t>Female must be at an appropriate body weight to respond to Photostimulation (proper nutrient intake)</a:t>
            </a:r>
          </a:p>
        </p:txBody>
      </p:sp>
      <p:sp>
        <p:nvSpPr>
          <p:cNvPr id="14" name="Rounded Rectangle 18">
            <a:extLst>
              <a:ext uri="{FF2B5EF4-FFF2-40B4-BE49-F238E27FC236}">
                <a16:creationId xmlns:a16="http://schemas.microsoft.com/office/drawing/2014/main" id="{C0279480-9DCB-4A52-99D2-EF55FEE1F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7012862" cy="5516602"/>
          </a:xfrm>
          <a:prstGeom prst="roundRect">
            <a:avLst>
              <a:gd name="adj" fmla="val 24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65739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Poultry Science:</a:t>
            </a:r>
            <a:br>
              <a:rPr lang="en-US" dirty="0"/>
            </a:br>
            <a:r>
              <a:rPr lang="en-US" dirty="0"/>
              <a:t>Reproductive Physiology &amp; Egg Development</a:t>
            </a:r>
          </a:p>
        </p:txBody>
      </p:sp>
      <p:sp>
        <p:nvSpPr>
          <p:cNvPr id="3" name="Text Placeholder 2"/>
          <p:cNvSpPr>
            <a:spLocks noGrp="1"/>
          </p:cNvSpPr>
          <p:nvPr>
            <p:ph type="body" idx="1"/>
          </p:nvPr>
        </p:nvSpPr>
        <p:spPr/>
        <p:txBody>
          <a:bodyPr/>
          <a:lstStyle/>
          <a:p>
            <a:r>
              <a:rPr lang="en-US" dirty="0"/>
              <a:t>Unit 6: Segment 1</a:t>
            </a:r>
          </a:p>
          <a:p>
            <a:r>
              <a:rPr lang="en-US" i="1" dirty="0"/>
              <a:t>Male Reproductive System</a:t>
            </a:r>
          </a:p>
        </p:txBody>
      </p:sp>
    </p:spTree>
    <p:extLst>
      <p:ext uri="{BB962C8B-B14F-4D97-AF65-F5344CB8AC3E}">
        <p14:creationId xmlns:p14="http://schemas.microsoft.com/office/powerpoint/2010/main" val="425033769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C86AC-1A3E-254D-B29E-61134352D77B}"/>
              </a:ext>
            </a:extLst>
          </p:cNvPr>
          <p:cNvSpPr>
            <a:spLocks noGrp="1"/>
          </p:cNvSpPr>
          <p:nvPr>
            <p:ph type="title"/>
          </p:nvPr>
        </p:nvSpPr>
        <p:spPr>
          <a:xfrm>
            <a:off x="2933700" y="1152143"/>
            <a:ext cx="8770571" cy="976917"/>
          </a:xfrm>
        </p:spPr>
        <p:txBody>
          <a:bodyPr/>
          <a:lstStyle/>
          <a:p>
            <a:r>
              <a:rPr lang="en-US"/>
              <a:t>Hormonal Control</a:t>
            </a:r>
            <a:endParaRPr lang="en-US" dirty="0"/>
          </a:p>
        </p:txBody>
      </p:sp>
      <p:sp>
        <p:nvSpPr>
          <p:cNvPr id="3" name="Content Placeholder 2">
            <a:extLst>
              <a:ext uri="{FF2B5EF4-FFF2-40B4-BE49-F238E27FC236}">
                <a16:creationId xmlns:a16="http://schemas.microsoft.com/office/drawing/2014/main" id="{577B9D73-D384-5447-81C2-5DB8934C13FF}"/>
              </a:ext>
            </a:extLst>
          </p:cNvPr>
          <p:cNvSpPr>
            <a:spLocks noGrp="1"/>
          </p:cNvSpPr>
          <p:nvPr>
            <p:ph idx="1"/>
          </p:nvPr>
        </p:nvSpPr>
        <p:spPr>
          <a:xfrm>
            <a:off x="2933700" y="2304288"/>
            <a:ext cx="8770571" cy="4407408"/>
          </a:xfrm>
        </p:spPr>
        <p:txBody>
          <a:bodyPr>
            <a:normAutofit fontScale="92500" lnSpcReduction="10000"/>
          </a:bodyPr>
          <a:lstStyle/>
          <a:p>
            <a:pPr marL="0" indent="0">
              <a:buNone/>
            </a:pPr>
            <a:r>
              <a:rPr lang="en-US" b="1" dirty="0"/>
              <a:t>Photoperiodic Control</a:t>
            </a:r>
          </a:p>
          <a:p>
            <a:pPr lvl="1"/>
            <a:r>
              <a:rPr lang="en-US" dirty="0"/>
              <a:t>Perceives changes in day length</a:t>
            </a:r>
          </a:p>
          <a:p>
            <a:pPr lvl="1"/>
            <a:r>
              <a:rPr lang="en-US" dirty="0"/>
              <a:t>Stimulates HPG axis (“Photostimulation”)</a:t>
            </a:r>
          </a:p>
          <a:p>
            <a:pPr marL="0" indent="0">
              <a:buNone/>
            </a:pPr>
            <a:r>
              <a:rPr lang="en-US" b="1" dirty="0"/>
              <a:t>Gonadal Changes</a:t>
            </a:r>
          </a:p>
          <a:p>
            <a:pPr lvl="1"/>
            <a:r>
              <a:rPr lang="en-US" dirty="0"/>
              <a:t>Growth and regression</a:t>
            </a:r>
          </a:p>
          <a:p>
            <a:pPr lvl="1"/>
            <a:r>
              <a:rPr lang="en-US" dirty="0"/>
              <a:t>Ovary</a:t>
            </a:r>
          </a:p>
          <a:p>
            <a:pPr lvl="2"/>
            <a:r>
              <a:rPr lang="en-US" u="sng" dirty="0"/>
              <a:t>Follicle Stimulating Hormone (FSH) </a:t>
            </a:r>
            <a:r>
              <a:rPr lang="en-US" dirty="0"/>
              <a:t>– gets the follicles going by stimulating Theca cells of the small follicles to produce estrogen</a:t>
            </a:r>
          </a:p>
          <a:p>
            <a:pPr lvl="2"/>
            <a:r>
              <a:rPr lang="en-US" u="sng" dirty="0"/>
              <a:t>Luteinizing Hormone (LH) </a:t>
            </a:r>
            <a:r>
              <a:rPr lang="en-US" dirty="0"/>
              <a:t>– stimulates granulosa cells to produce progesterone</a:t>
            </a:r>
          </a:p>
          <a:p>
            <a:pPr lvl="1"/>
            <a:r>
              <a:rPr lang="en-US" dirty="0"/>
              <a:t>Oviduct</a:t>
            </a:r>
          </a:p>
          <a:p>
            <a:pPr marL="0" indent="0">
              <a:buNone/>
            </a:pPr>
            <a:r>
              <a:rPr lang="en-US" b="1" dirty="0"/>
              <a:t>Secondary Sexual Characteristics</a:t>
            </a:r>
          </a:p>
          <a:p>
            <a:pPr lvl="1"/>
            <a:r>
              <a:rPr lang="en-US" dirty="0"/>
              <a:t>Comb color and size</a:t>
            </a:r>
          </a:p>
        </p:txBody>
      </p:sp>
    </p:spTree>
    <p:extLst>
      <p:ext uri="{BB962C8B-B14F-4D97-AF65-F5344CB8AC3E}">
        <p14:creationId xmlns:p14="http://schemas.microsoft.com/office/powerpoint/2010/main" val="23572924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CF7989-8062-4A94-8F9D-90B269D27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D1B637-F287-8845-B569-A0614B34FEDF}"/>
              </a:ext>
            </a:extLst>
          </p:cNvPr>
          <p:cNvSpPr>
            <a:spLocks noGrp="1"/>
          </p:cNvSpPr>
          <p:nvPr>
            <p:ph type="title"/>
          </p:nvPr>
        </p:nvSpPr>
        <p:spPr>
          <a:xfrm>
            <a:off x="6400800" y="568345"/>
            <a:ext cx="5303471" cy="1560716"/>
          </a:xfrm>
        </p:spPr>
        <p:txBody>
          <a:bodyPr>
            <a:normAutofit/>
          </a:bodyPr>
          <a:lstStyle/>
          <a:p>
            <a:r>
              <a:rPr lang="en-US" sz="4000"/>
              <a:t>Follicular Development</a:t>
            </a:r>
          </a:p>
        </p:txBody>
      </p:sp>
      <p:sp>
        <p:nvSpPr>
          <p:cNvPr id="12" name="Rounded Rectangle 13">
            <a:extLst>
              <a:ext uri="{FF2B5EF4-FFF2-40B4-BE49-F238E27FC236}">
                <a16:creationId xmlns:a16="http://schemas.microsoft.com/office/drawing/2014/main" id="{F5AA46A9-DF4A-490A-876F-33E2CC2B3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655" y="1534308"/>
            <a:ext cx="5127306" cy="4358546"/>
          </a:xfrm>
          <a:prstGeom prst="roundRect">
            <a:avLst>
              <a:gd name="adj" fmla="val 2462"/>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oranges, indoor, fruit, sitting&#10;&#10;Description automatically generated">
            <a:extLst>
              <a:ext uri="{FF2B5EF4-FFF2-40B4-BE49-F238E27FC236}">
                <a16:creationId xmlns:a16="http://schemas.microsoft.com/office/drawing/2014/main" id="{88FE15BF-E25C-004C-9149-BCA773FD8594}"/>
              </a:ext>
            </a:extLst>
          </p:cNvPr>
          <p:cNvPicPr>
            <a:picLocks noChangeAspect="1"/>
          </p:cNvPicPr>
          <p:nvPr/>
        </p:nvPicPr>
        <p:blipFill rotWithShape="1">
          <a:blip r:embed="rId2">
            <a:extLst>
              <a:ext uri="{28A0092B-C50C-407E-A947-70E740481C1C}">
                <a14:useLocalDpi xmlns:a14="http://schemas.microsoft.com/office/drawing/2010/main" val="0"/>
              </a:ext>
            </a:extLst>
          </a:blip>
          <a:srcRect l="19705" t="19877" r="19325" b="20435"/>
          <a:stretch/>
        </p:blipFill>
        <p:spPr>
          <a:xfrm>
            <a:off x="778039" y="1872665"/>
            <a:ext cx="4868538" cy="3681832"/>
          </a:xfrm>
          <a:prstGeom prst="rect">
            <a:avLst/>
          </a:prstGeom>
        </p:spPr>
      </p:pic>
      <p:cxnSp>
        <p:nvCxnSpPr>
          <p:cNvPr id="14" name="Straight Connector 13">
            <a:extLst>
              <a:ext uri="{FF2B5EF4-FFF2-40B4-BE49-F238E27FC236}">
                <a16:creationId xmlns:a16="http://schemas.microsoft.com/office/drawing/2014/main" id="{C696F822-DDA2-499B-AA77-6020B0AB17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00800" y="2176009"/>
            <a:ext cx="53034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57D4C83-1851-1D47-8919-793379B067F0}"/>
              </a:ext>
            </a:extLst>
          </p:cNvPr>
          <p:cNvSpPr>
            <a:spLocks noGrp="1"/>
          </p:cNvSpPr>
          <p:nvPr>
            <p:ph idx="1"/>
          </p:nvPr>
        </p:nvSpPr>
        <p:spPr>
          <a:xfrm>
            <a:off x="6400800" y="2438400"/>
            <a:ext cx="5303471" cy="3651504"/>
          </a:xfrm>
        </p:spPr>
        <p:txBody>
          <a:bodyPr>
            <a:normAutofit fontScale="92500" lnSpcReduction="10000"/>
          </a:bodyPr>
          <a:lstStyle/>
          <a:p>
            <a:r>
              <a:rPr lang="en-US" sz="2800" dirty="0"/>
              <a:t>Begins with small, white follicle</a:t>
            </a:r>
          </a:p>
          <a:p>
            <a:r>
              <a:rPr lang="en-US" sz="2800" dirty="0"/>
              <a:t>These grow to become small, yellow follicles</a:t>
            </a:r>
          </a:p>
          <a:p>
            <a:r>
              <a:rPr lang="en-US" sz="2800" dirty="0"/>
              <a:t>Next, the SYF are selected to become large yellow follicles for hierarchical follicles</a:t>
            </a:r>
          </a:p>
          <a:p>
            <a:pPr lvl="1"/>
            <a:r>
              <a:rPr lang="en-US" sz="2400" dirty="0"/>
              <a:t>F</a:t>
            </a:r>
            <a:r>
              <a:rPr lang="en-US" sz="2400" baseline="-25000" dirty="0"/>
              <a:t>1</a:t>
            </a:r>
            <a:r>
              <a:rPr lang="en-US" sz="2400" dirty="0"/>
              <a:t> will ovulate around 24 hours, and F</a:t>
            </a:r>
            <a:r>
              <a:rPr lang="en-US" sz="2400" baseline="-25000" dirty="0"/>
              <a:t>2</a:t>
            </a:r>
            <a:r>
              <a:rPr lang="en-US" sz="2400" dirty="0"/>
              <a:t> in 48 hours</a:t>
            </a:r>
          </a:p>
        </p:txBody>
      </p:sp>
    </p:spTree>
    <p:extLst>
      <p:ext uri="{BB962C8B-B14F-4D97-AF65-F5344CB8AC3E}">
        <p14:creationId xmlns:p14="http://schemas.microsoft.com/office/powerpoint/2010/main" val="521291064"/>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877858-43DB-478C-BC84-9DACF1A1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111BDB-137A-854D-BB71-5EDE552A41A3}"/>
              </a:ext>
            </a:extLst>
          </p:cNvPr>
          <p:cNvSpPr>
            <a:spLocks noGrp="1"/>
          </p:cNvSpPr>
          <p:nvPr>
            <p:ph type="title"/>
          </p:nvPr>
        </p:nvSpPr>
        <p:spPr>
          <a:xfrm>
            <a:off x="7852528" y="568345"/>
            <a:ext cx="3851743" cy="1560716"/>
          </a:xfrm>
        </p:spPr>
        <p:txBody>
          <a:bodyPr>
            <a:normAutofit/>
          </a:bodyPr>
          <a:lstStyle/>
          <a:p>
            <a:r>
              <a:rPr lang="en-US" dirty="0"/>
              <a:t>Follicular Development</a:t>
            </a:r>
          </a:p>
        </p:txBody>
      </p:sp>
      <p:pic>
        <p:nvPicPr>
          <p:cNvPr id="5" name="Picture 4" descr="A picture containing food, fruit&#10;&#10;Description automatically generated">
            <a:extLst>
              <a:ext uri="{FF2B5EF4-FFF2-40B4-BE49-F238E27FC236}">
                <a16:creationId xmlns:a16="http://schemas.microsoft.com/office/drawing/2014/main" id="{4E318212-F653-B745-8E4F-9B6F00291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278" y="640081"/>
            <a:ext cx="6593459" cy="5340702"/>
          </a:xfrm>
          <a:prstGeom prst="rect">
            <a:avLst/>
          </a:prstGeom>
        </p:spPr>
      </p:pic>
      <p:cxnSp>
        <p:nvCxnSpPr>
          <p:cNvPr id="12" name="Straight Connector 11">
            <a:extLst>
              <a:ext uri="{FF2B5EF4-FFF2-40B4-BE49-F238E27FC236}">
                <a16:creationId xmlns:a16="http://schemas.microsoft.com/office/drawing/2014/main" id="{D4170ABC-ADB2-4391-89AD-49DF2FC599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2528" y="2176009"/>
            <a:ext cx="38517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618CC3D-19D7-CB4F-9C94-5EC3B76ADDAD}"/>
              </a:ext>
            </a:extLst>
          </p:cNvPr>
          <p:cNvSpPr>
            <a:spLocks noGrp="1"/>
          </p:cNvSpPr>
          <p:nvPr>
            <p:ph idx="1"/>
          </p:nvPr>
        </p:nvSpPr>
        <p:spPr>
          <a:xfrm>
            <a:off x="7852528" y="2438399"/>
            <a:ext cx="3851743" cy="4108699"/>
          </a:xfrm>
        </p:spPr>
        <p:txBody>
          <a:bodyPr>
            <a:normAutofit/>
          </a:bodyPr>
          <a:lstStyle/>
          <a:p>
            <a:r>
              <a:rPr lang="en-US" sz="2400" dirty="0"/>
              <a:t>Ovarian follicles develop and mature -&gt; graduated sizes, with various sizes having different functions</a:t>
            </a:r>
          </a:p>
          <a:p>
            <a:r>
              <a:rPr lang="en-US" sz="2400" b="1" dirty="0"/>
              <a:t>Theca cells </a:t>
            </a:r>
            <a:r>
              <a:rPr lang="en-US" sz="2400" dirty="0"/>
              <a:t>of small, white, immature follicles produce estrogen and androgens</a:t>
            </a:r>
          </a:p>
          <a:p>
            <a:r>
              <a:rPr lang="en-US" sz="2400" b="1" dirty="0"/>
              <a:t>Granulosa cells </a:t>
            </a:r>
            <a:r>
              <a:rPr lang="en-US" sz="2400" dirty="0"/>
              <a:t>produce progesterone</a:t>
            </a:r>
          </a:p>
        </p:txBody>
      </p:sp>
    </p:spTree>
    <p:extLst>
      <p:ext uri="{BB962C8B-B14F-4D97-AF65-F5344CB8AC3E}">
        <p14:creationId xmlns:p14="http://schemas.microsoft.com/office/powerpoint/2010/main" val="347914084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73DB5-DDA1-984C-ADC7-B6ED62CCA5B5}"/>
              </a:ext>
            </a:extLst>
          </p:cNvPr>
          <p:cNvSpPr>
            <a:spLocks noGrp="1"/>
          </p:cNvSpPr>
          <p:nvPr>
            <p:ph type="title"/>
          </p:nvPr>
        </p:nvSpPr>
        <p:spPr>
          <a:xfrm>
            <a:off x="2933700" y="1206499"/>
            <a:ext cx="8770571" cy="922561"/>
          </a:xfrm>
        </p:spPr>
        <p:txBody>
          <a:bodyPr/>
          <a:lstStyle/>
          <a:p>
            <a:r>
              <a:rPr lang="en-US" dirty="0"/>
              <a:t>Oviduct Function</a:t>
            </a:r>
          </a:p>
        </p:txBody>
      </p:sp>
      <p:sp>
        <p:nvSpPr>
          <p:cNvPr id="3" name="Content Placeholder 2">
            <a:extLst>
              <a:ext uri="{FF2B5EF4-FFF2-40B4-BE49-F238E27FC236}">
                <a16:creationId xmlns:a16="http://schemas.microsoft.com/office/drawing/2014/main" id="{03A07D2D-2D15-4C41-95E3-1C7C1036BC22}"/>
              </a:ext>
            </a:extLst>
          </p:cNvPr>
          <p:cNvSpPr>
            <a:spLocks noGrp="1"/>
          </p:cNvSpPr>
          <p:nvPr>
            <p:ph idx="1"/>
          </p:nvPr>
        </p:nvSpPr>
        <p:spPr/>
        <p:txBody>
          <a:bodyPr/>
          <a:lstStyle/>
          <a:p>
            <a:r>
              <a:rPr lang="en-US" dirty="0"/>
              <a:t>Capture ovulated ovum</a:t>
            </a:r>
          </a:p>
          <a:p>
            <a:r>
              <a:rPr lang="en-US" dirty="0"/>
              <a:t>Site of fertilization</a:t>
            </a:r>
          </a:p>
          <a:p>
            <a:r>
              <a:rPr lang="en-US" dirty="0"/>
              <a:t>Transport and expulsion of ovum</a:t>
            </a:r>
          </a:p>
          <a:p>
            <a:r>
              <a:rPr lang="en-US" dirty="0"/>
              <a:t>Sperm storage</a:t>
            </a:r>
          </a:p>
          <a:p>
            <a:r>
              <a:rPr lang="en-US" dirty="0"/>
              <a:t>Site of early embryo development</a:t>
            </a:r>
          </a:p>
          <a:p>
            <a:r>
              <a:rPr lang="en-US" dirty="0"/>
              <a:t>Secretion of albumin, fluids, shell membranes, shell, and shell pigments</a:t>
            </a:r>
          </a:p>
        </p:txBody>
      </p:sp>
    </p:spTree>
    <p:extLst>
      <p:ext uri="{BB962C8B-B14F-4D97-AF65-F5344CB8AC3E}">
        <p14:creationId xmlns:p14="http://schemas.microsoft.com/office/powerpoint/2010/main" val="2559799418"/>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food, bowl, indoor, plate&#10;&#10;Description automatically generated">
            <a:extLst>
              <a:ext uri="{FF2B5EF4-FFF2-40B4-BE49-F238E27FC236}">
                <a16:creationId xmlns:a16="http://schemas.microsoft.com/office/drawing/2014/main" id="{A6EA5166-CDDD-B54F-86AA-9DEB32D1204A}"/>
              </a:ext>
            </a:extLst>
          </p:cNvPr>
          <p:cNvPicPr>
            <a:picLocks noChangeAspect="1"/>
          </p:cNvPicPr>
          <p:nvPr/>
        </p:nvPicPr>
        <p:blipFill rotWithShape="1">
          <a:blip r:embed="rId2">
            <a:extLst>
              <a:ext uri="{28A0092B-C50C-407E-A947-70E740481C1C}">
                <a14:useLocalDpi xmlns:a14="http://schemas.microsoft.com/office/drawing/2010/main" val="0"/>
              </a:ext>
            </a:extLst>
          </a:blip>
          <a:srcRect t="17195" r="9091" b="6144"/>
          <a:stretch/>
        </p:blipFill>
        <p:spPr>
          <a:xfrm>
            <a:off x="-231" y="10"/>
            <a:ext cx="12192000" cy="6862703"/>
          </a:xfrm>
          <a:prstGeom prst="rect">
            <a:avLst/>
          </a:prstGeom>
        </p:spPr>
      </p:pic>
      <p:sp>
        <p:nvSpPr>
          <p:cNvPr id="10" name="Rounded Rectangle 17">
            <a:extLst>
              <a:ext uri="{FF2B5EF4-FFF2-40B4-BE49-F238E27FC236}">
                <a16:creationId xmlns:a16="http://schemas.microsoft.com/office/drawing/2014/main" id="{19738FD9-60D1-4D66-A0E4-3CABDD655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784" y="467784"/>
            <a:ext cx="7418915" cy="5922963"/>
          </a:xfrm>
          <a:prstGeom prst="roundRect">
            <a:avLst>
              <a:gd name="adj" fmla="val 5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153FE7-E64E-5C4A-807F-56C880DBA773}"/>
              </a:ext>
            </a:extLst>
          </p:cNvPr>
          <p:cNvSpPr>
            <a:spLocks noGrp="1"/>
          </p:cNvSpPr>
          <p:nvPr>
            <p:ph type="title"/>
          </p:nvPr>
        </p:nvSpPr>
        <p:spPr>
          <a:xfrm>
            <a:off x="1069849" y="1536191"/>
            <a:ext cx="6233004" cy="1010309"/>
          </a:xfrm>
        </p:spPr>
        <p:txBody>
          <a:bodyPr>
            <a:normAutofit/>
          </a:bodyPr>
          <a:lstStyle/>
          <a:p>
            <a:r>
              <a:rPr lang="en-US" dirty="0"/>
              <a:t>Internal Layer</a:t>
            </a:r>
          </a:p>
        </p:txBody>
      </p:sp>
      <p:cxnSp>
        <p:nvCxnSpPr>
          <p:cNvPr id="12" name="Straight Connector 11">
            <a:extLst>
              <a:ext uri="{FF2B5EF4-FFF2-40B4-BE49-F238E27FC236}">
                <a16:creationId xmlns:a16="http://schemas.microsoft.com/office/drawing/2014/main" id="{AD455BEA-6E29-435D-A5DB-88C5853E56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9848" y="2593449"/>
            <a:ext cx="622411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EDB92F9-A6F7-A241-BA7B-122A9D8D4D90}"/>
              </a:ext>
            </a:extLst>
          </p:cNvPr>
          <p:cNvSpPr>
            <a:spLocks noGrp="1"/>
          </p:cNvSpPr>
          <p:nvPr>
            <p:ph idx="1"/>
          </p:nvPr>
        </p:nvSpPr>
        <p:spPr>
          <a:xfrm>
            <a:off x="1069849" y="2855840"/>
            <a:ext cx="6233003" cy="3196168"/>
          </a:xfrm>
        </p:spPr>
        <p:txBody>
          <a:bodyPr>
            <a:normAutofit/>
          </a:bodyPr>
          <a:lstStyle/>
          <a:p>
            <a:pPr marL="0" indent="0">
              <a:buNone/>
            </a:pPr>
            <a:r>
              <a:rPr lang="en-US" sz="2800" dirty="0"/>
              <a:t>The infundibulum doesn’t always pick up the follicle…</a:t>
            </a:r>
          </a:p>
          <a:p>
            <a:pPr lvl="1"/>
            <a:r>
              <a:rPr lang="en-US" sz="2400" dirty="0"/>
              <a:t>When this happens, the follicle drops into the abdomen and the body tries to reabsorb it, but this can lead to abdominal infections. </a:t>
            </a:r>
          </a:p>
        </p:txBody>
      </p:sp>
      <p:sp>
        <p:nvSpPr>
          <p:cNvPr id="14" name="Rounded Rectangle 18">
            <a:extLst>
              <a:ext uri="{FF2B5EF4-FFF2-40B4-BE49-F238E27FC236}">
                <a16:creationId xmlns:a16="http://schemas.microsoft.com/office/drawing/2014/main" id="{C0279480-9DCB-4A52-99D2-EF55FEE1F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7012862" cy="5516602"/>
          </a:xfrm>
          <a:prstGeom prst="roundRect">
            <a:avLst>
              <a:gd name="adj" fmla="val 24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38920"/>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55C4676-5CA4-43E8-A82C-0CC27E7DE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ird sitting on top of a pile of hay&#10;&#10;Description automatically generated">
            <a:extLst>
              <a:ext uri="{FF2B5EF4-FFF2-40B4-BE49-F238E27FC236}">
                <a16:creationId xmlns:a16="http://schemas.microsoft.com/office/drawing/2014/main" id="{E57817FB-B30C-C14A-A304-EB8C09AD7DC4}"/>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t="8589" b="6858"/>
          <a:stretch/>
        </p:blipFill>
        <p:spPr>
          <a:xfrm>
            <a:off x="20" y="2754"/>
            <a:ext cx="12191980" cy="6855246"/>
          </a:xfrm>
          <a:prstGeom prst="rect">
            <a:avLst/>
          </a:prstGeom>
        </p:spPr>
      </p:pic>
      <p:sp>
        <p:nvSpPr>
          <p:cNvPr id="2" name="Title 1">
            <a:extLst>
              <a:ext uri="{FF2B5EF4-FFF2-40B4-BE49-F238E27FC236}">
                <a16:creationId xmlns:a16="http://schemas.microsoft.com/office/drawing/2014/main" id="{A46D41D5-D8A7-E142-BBDD-F81E9A34F487}"/>
              </a:ext>
            </a:extLst>
          </p:cNvPr>
          <p:cNvSpPr>
            <a:spLocks noGrp="1"/>
          </p:cNvSpPr>
          <p:nvPr>
            <p:ph type="title"/>
          </p:nvPr>
        </p:nvSpPr>
        <p:spPr>
          <a:xfrm>
            <a:off x="2933700" y="568345"/>
            <a:ext cx="8770571" cy="1560716"/>
          </a:xfrm>
        </p:spPr>
        <p:txBody>
          <a:bodyPr>
            <a:normAutofit/>
          </a:bodyPr>
          <a:lstStyle/>
          <a:p>
            <a:r>
              <a:rPr lang="en-US">
                <a:solidFill>
                  <a:schemeClr val="tx1"/>
                </a:solidFill>
              </a:rPr>
              <a:t>Requirements for Successful Natural Fertilization</a:t>
            </a:r>
          </a:p>
        </p:txBody>
      </p:sp>
      <p:cxnSp>
        <p:nvCxnSpPr>
          <p:cNvPr id="16" name="Straight Connector 15">
            <a:extLst>
              <a:ext uri="{FF2B5EF4-FFF2-40B4-BE49-F238E27FC236}">
                <a16:creationId xmlns:a16="http://schemas.microsoft.com/office/drawing/2014/main" id="{26A7ED68-2693-44C8-8C3E-A627AE7367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A7831CF-E94D-0D41-80C3-4E13882B3421}"/>
              </a:ext>
            </a:extLst>
          </p:cNvPr>
          <p:cNvSpPr>
            <a:spLocks noGrp="1"/>
          </p:cNvSpPr>
          <p:nvPr>
            <p:ph idx="1"/>
          </p:nvPr>
        </p:nvSpPr>
        <p:spPr>
          <a:xfrm>
            <a:off x="2933700" y="2438400"/>
            <a:ext cx="8770571" cy="3651504"/>
          </a:xfrm>
        </p:spPr>
        <p:txBody>
          <a:bodyPr>
            <a:normAutofit/>
          </a:bodyPr>
          <a:lstStyle/>
          <a:p>
            <a:pPr marL="0" indent="0">
              <a:buNone/>
            </a:pPr>
            <a:r>
              <a:rPr lang="en-US" sz="2800" dirty="0">
                <a:solidFill>
                  <a:schemeClr val="tx1"/>
                </a:solidFill>
              </a:rPr>
              <a:t>It is suggested that only one of the following conditions be met to ensure successful fertilization:</a:t>
            </a:r>
          </a:p>
          <a:p>
            <a:pPr marL="662940" lvl="1" indent="-342900">
              <a:buFont typeface="+mj-lt"/>
              <a:buAutoNum type="arabicPeriod"/>
            </a:pPr>
            <a:r>
              <a:rPr lang="en-US" sz="2400" dirty="0">
                <a:solidFill>
                  <a:schemeClr val="tx1"/>
                </a:solidFill>
              </a:rPr>
              <a:t>Long fertilizable life span for ova and/or sperm</a:t>
            </a:r>
          </a:p>
          <a:p>
            <a:pPr marL="662940" lvl="1" indent="-342900">
              <a:buFont typeface="+mj-lt"/>
              <a:buAutoNum type="arabicPeriod"/>
            </a:pPr>
            <a:r>
              <a:rPr lang="en-US" sz="2400" dirty="0">
                <a:solidFill>
                  <a:schemeClr val="tx1"/>
                </a:solidFill>
              </a:rPr>
              <a:t>Accurate synchronization between copulation and ovulation</a:t>
            </a:r>
          </a:p>
          <a:p>
            <a:pPr marL="662940" lvl="1" indent="-342900">
              <a:buFont typeface="+mj-lt"/>
              <a:buAutoNum type="arabicPeriod"/>
            </a:pPr>
            <a:r>
              <a:rPr lang="en-US" sz="2400" dirty="0">
                <a:solidFill>
                  <a:schemeClr val="tx1"/>
                </a:solidFill>
              </a:rPr>
              <a:t>Copulations must occur frequently to ensure viable sperm at the time of ovulation</a:t>
            </a:r>
          </a:p>
        </p:txBody>
      </p:sp>
    </p:spTree>
    <p:extLst>
      <p:ext uri="{BB962C8B-B14F-4D97-AF65-F5344CB8AC3E}">
        <p14:creationId xmlns:p14="http://schemas.microsoft.com/office/powerpoint/2010/main" val="2013844206"/>
      </p:ext>
    </p:extLst>
  </p:cSld>
  <p:clrMapOvr>
    <a:overrideClrMapping bg1="dk1" tx1="lt1" bg2="dk2" tx2="lt2" accent1="accent1" accent2="accent2" accent3="accent3" accent4="accent4" accent5="accent5" accent6="accent6" hlink="hlink" folHlink="folHlink"/>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5C4676-5CA4-43E8-A82C-0CC27E7DE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chicken&#10;&#10;Description automatically generated">
            <a:extLst>
              <a:ext uri="{FF2B5EF4-FFF2-40B4-BE49-F238E27FC236}">
                <a16:creationId xmlns:a16="http://schemas.microsoft.com/office/drawing/2014/main" id="{2192C9AE-B819-9840-B971-513F028F0A17}"/>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t="15764"/>
          <a:stretch/>
        </p:blipFill>
        <p:spPr>
          <a:xfrm>
            <a:off x="0" y="2754"/>
            <a:ext cx="12191980" cy="6855246"/>
          </a:xfrm>
          <a:prstGeom prst="rect">
            <a:avLst/>
          </a:prstGeom>
        </p:spPr>
      </p:pic>
      <p:sp>
        <p:nvSpPr>
          <p:cNvPr id="2" name="Title 1">
            <a:extLst>
              <a:ext uri="{FF2B5EF4-FFF2-40B4-BE49-F238E27FC236}">
                <a16:creationId xmlns:a16="http://schemas.microsoft.com/office/drawing/2014/main" id="{8890DF4F-F80C-A043-910E-48B93015DC1D}"/>
              </a:ext>
            </a:extLst>
          </p:cNvPr>
          <p:cNvSpPr>
            <a:spLocks noGrp="1"/>
          </p:cNvSpPr>
          <p:nvPr>
            <p:ph type="title"/>
          </p:nvPr>
        </p:nvSpPr>
        <p:spPr>
          <a:xfrm>
            <a:off x="2933700" y="568345"/>
            <a:ext cx="8770571" cy="1560716"/>
          </a:xfrm>
        </p:spPr>
        <p:txBody>
          <a:bodyPr>
            <a:normAutofit/>
          </a:bodyPr>
          <a:lstStyle/>
          <a:p>
            <a:r>
              <a:rPr lang="en-US">
                <a:solidFill>
                  <a:schemeClr val="tx1"/>
                </a:solidFill>
              </a:rPr>
              <a:t>Requirements for Successful Fertilization</a:t>
            </a:r>
          </a:p>
        </p:txBody>
      </p:sp>
      <p:cxnSp>
        <p:nvCxnSpPr>
          <p:cNvPr id="12" name="Straight Connector 11">
            <a:extLst>
              <a:ext uri="{FF2B5EF4-FFF2-40B4-BE49-F238E27FC236}">
                <a16:creationId xmlns:a16="http://schemas.microsoft.com/office/drawing/2014/main" id="{26A7ED68-2693-44C8-8C3E-A627AE7367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96080E9-F6E7-3F48-A72A-4672192EC53D}"/>
              </a:ext>
            </a:extLst>
          </p:cNvPr>
          <p:cNvSpPr>
            <a:spLocks noGrp="1"/>
          </p:cNvSpPr>
          <p:nvPr>
            <p:ph idx="1"/>
          </p:nvPr>
        </p:nvSpPr>
        <p:spPr>
          <a:xfrm>
            <a:off x="2933700" y="2438400"/>
            <a:ext cx="8770571" cy="3651504"/>
          </a:xfrm>
        </p:spPr>
        <p:txBody>
          <a:bodyPr>
            <a:normAutofit/>
          </a:bodyPr>
          <a:lstStyle/>
          <a:p>
            <a:r>
              <a:rPr lang="en-US" sz="2400" dirty="0">
                <a:solidFill>
                  <a:schemeClr val="tx1"/>
                </a:solidFill>
              </a:rPr>
              <a:t>Synchronization between ovulation and oviposition -&gt; ovulation of the next follicle occurs approximately 30 minutes (15-75 min. range) after oviposition.</a:t>
            </a:r>
          </a:p>
          <a:p>
            <a:r>
              <a:rPr lang="en-US" sz="2400" dirty="0">
                <a:solidFill>
                  <a:schemeClr val="tx1"/>
                </a:solidFill>
              </a:rPr>
              <a:t>Sperm released from U.V.J. would have 20-30 minutes to traverse an empty oviduct and fertilize the next ovum to be ovulated.</a:t>
            </a:r>
          </a:p>
        </p:txBody>
      </p:sp>
    </p:spTree>
    <p:extLst>
      <p:ext uri="{BB962C8B-B14F-4D97-AF65-F5344CB8AC3E}">
        <p14:creationId xmlns:p14="http://schemas.microsoft.com/office/powerpoint/2010/main" val="4262642904"/>
      </p:ext>
    </p:extLst>
  </p:cSld>
  <p:clrMapOvr>
    <a:overrideClrMapping bg1="dk1" tx1="lt1" bg2="dk2" tx2="lt2" accent1="accent1" accent2="accent2" accent3="accent3" accent4="accent4" accent5="accent5" accent6="accent6" hlink="hlink" folHlink="folHlink"/>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06CB4-E8E1-4045-B917-60B8905165EE}"/>
              </a:ext>
            </a:extLst>
          </p:cNvPr>
          <p:cNvSpPr>
            <a:spLocks noGrp="1"/>
          </p:cNvSpPr>
          <p:nvPr>
            <p:ph type="title"/>
          </p:nvPr>
        </p:nvSpPr>
        <p:spPr/>
        <p:txBody>
          <a:bodyPr/>
          <a:lstStyle/>
          <a:p>
            <a:r>
              <a:rPr lang="en-US" dirty="0"/>
              <a:t>Requirements for Successful Fertilization: Domestic Chickens</a:t>
            </a:r>
          </a:p>
        </p:txBody>
      </p:sp>
      <p:sp>
        <p:nvSpPr>
          <p:cNvPr id="3" name="Content Placeholder 2">
            <a:extLst>
              <a:ext uri="{FF2B5EF4-FFF2-40B4-BE49-F238E27FC236}">
                <a16:creationId xmlns:a16="http://schemas.microsoft.com/office/drawing/2014/main" id="{BD2FEA7A-48C0-A346-93C4-FFEDEBAB6D7F}"/>
              </a:ext>
            </a:extLst>
          </p:cNvPr>
          <p:cNvSpPr>
            <a:spLocks noGrp="1"/>
          </p:cNvSpPr>
          <p:nvPr>
            <p:ph idx="1"/>
          </p:nvPr>
        </p:nvSpPr>
        <p:spPr>
          <a:xfrm>
            <a:off x="2933700" y="2438400"/>
            <a:ext cx="8770571" cy="4292600"/>
          </a:xfrm>
        </p:spPr>
        <p:txBody>
          <a:bodyPr>
            <a:normAutofit fontScale="92500" lnSpcReduction="10000"/>
          </a:bodyPr>
          <a:lstStyle/>
          <a:p>
            <a:pPr marL="0" indent="0">
              <a:buNone/>
            </a:pPr>
            <a:r>
              <a:rPr lang="en-US" b="1" dirty="0"/>
              <a:t>Long fertilizable life span of ovum</a:t>
            </a:r>
            <a:r>
              <a:rPr lang="en-US" dirty="0"/>
              <a:t>: 15-30 Minutes</a:t>
            </a:r>
          </a:p>
          <a:p>
            <a:pPr marL="0" indent="0">
              <a:buNone/>
            </a:pPr>
            <a:endParaRPr lang="en-US" dirty="0"/>
          </a:p>
          <a:p>
            <a:pPr marL="0" indent="0">
              <a:buNone/>
            </a:pPr>
            <a:r>
              <a:rPr lang="en-US" b="1" dirty="0"/>
              <a:t>Long retention of fertilizing capacity by sperm: </a:t>
            </a:r>
            <a:r>
              <a:rPr lang="en-US" dirty="0"/>
              <a:t>10-14 Days</a:t>
            </a:r>
          </a:p>
          <a:p>
            <a:pPr marL="0" indent="0">
              <a:buNone/>
            </a:pPr>
            <a:endParaRPr lang="en-US" dirty="0"/>
          </a:p>
          <a:p>
            <a:pPr marL="0" indent="0">
              <a:buNone/>
            </a:pPr>
            <a:r>
              <a:rPr lang="en-US" b="1" dirty="0"/>
              <a:t>Synchronization between copulation and ovulation</a:t>
            </a:r>
            <a:r>
              <a:rPr lang="en-US" dirty="0"/>
              <a:t>: None. No typical Estrus Cycle as in humans. </a:t>
            </a:r>
          </a:p>
          <a:p>
            <a:pPr marL="0" indent="0">
              <a:buNone/>
            </a:pPr>
            <a:endParaRPr lang="en-US" dirty="0"/>
          </a:p>
          <a:p>
            <a:pPr marL="0" indent="0">
              <a:buNone/>
            </a:pPr>
            <a:r>
              <a:rPr lang="en-US" b="1" dirty="0"/>
              <a:t>Ovulation induced by copulation</a:t>
            </a:r>
            <a:r>
              <a:rPr lang="en-US" dirty="0"/>
              <a:t>: None.</a:t>
            </a:r>
          </a:p>
          <a:p>
            <a:pPr marL="0" indent="0">
              <a:buNone/>
            </a:pPr>
            <a:endParaRPr lang="en-US" dirty="0"/>
          </a:p>
          <a:p>
            <a:pPr marL="0" indent="0">
              <a:buNone/>
            </a:pPr>
            <a:r>
              <a:rPr lang="en-US" b="1" dirty="0"/>
              <a:t>Capacitation</a:t>
            </a:r>
            <a:r>
              <a:rPr lang="en-US" dirty="0"/>
              <a:t>: None. Mammal sperm must incubate 3 hours before it an fertilize the egg.</a:t>
            </a:r>
          </a:p>
        </p:txBody>
      </p:sp>
    </p:spTree>
    <p:extLst>
      <p:ext uri="{BB962C8B-B14F-4D97-AF65-F5344CB8AC3E}">
        <p14:creationId xmlns:p14="http://schemas.microsoft.com/office/powerpoint/2010/main" val="187187163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Poultry Science:</a:t>
            </a:r>
            <a:br>
              <a:rPr lang="en-US" dirty="0"/>
            </a:br>
            <a:r>
              <a:rPr lang="en-US" dirty="0"/>
              <a:t>Reproductive Physiology &amp; Egg Development</a:t>
            </a:r>
          </a:p>
        </p:txBody>
      </p:sp>
      <p:sp>
        <p:nvSpPr>
          <p:cNvPr id="3" name="Text Placeholder 2"/>
          <p:cNvSpPr>
            <a:spLocks noGrp="1"/>
          </p:cNvSpPr>
          <p:nvPr>
            <p:ph type="body" idx="1"/>
          </p:nvPr>
        </p:nvSpPr>
        <p:spPr/>
        <p:txBody>
          <a:bodyPr/>
          <a:lstStyle/>
          <a:p>
            <a:r>
              <a:rPr lang="en-US" dirty="0"/>
              <a:t>Unit 6: Segment 3</a:t>
            </a:r>
          </a:p>
          <a:p>
            <a:r>
              <a:rPr lang="en-US" i="1" dirty="0"/>
              <a:t>Egg Development</a:t>
            </a:r>
          </a:p>
        </p:txBody>
      </p:sp>
    </p:spTree>
    <p:extLst>
      <p:ext uri="{BB962C8B-B14F-4D97-AF65-F5344CB8AC3E}">
        <p14:creationId xmlns:p14="http://schemas.microsoft.com/office/powerpoint/2010/main" val="1103662883"/>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18942-8B66-674C-A590-8C680E51E298}"/>
              </a:ext>
            </a:extLst>
          </p:cNvPr>
          <p:cNvSpPr>
            <a:spLocks noGrp="1"/>
          </p:cNvSpPr>
          <p:nvPr>
            <p:ph type="title"/>
          </p:nvPr>
        </p:nvSpPr>
        <p:spPr>
          <a:xfrm>
            <a:off x="1710714" y="336996"/>
            <a:ext cx="8770571" cy="1560716"/>
          </a:xfrm>
        </p:spPr>
        <p:txBody>
          <a:bodyPr>
            <a:normAutofit/>
          </a:bodyPr>
          <a:lstStyle/>
          <a:p>
            <a:pPr algn="ctr"/>
            <a:r>
              <a:rPr lang="en-US" sz="4800" dirty="0"/>
              <a:t>Egg Formation</a:t>
            </a:r>
          </a:p>
        </p:txBody>
      </p:sp>
      <p:pic>
        <p:nvPicPr>
          <p:cNvPr id="5" name="Content Placeholder 4" descr="A picture containing text, map&#10;&#10;Description automatically generated">
            <a:extLst>
              <a:ext uri="{FF2B5EF4-FFF2-40B4-BE49-F238E27FC236}">
                <a16:creationId xmlns:a16="http://schemas.microsoft.com/office/drawing/2014/main" id="{ADB379A2-1AF2-C149-821B-65493754FA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1615" y="1391882"/>
            <a:ext cx="10971103" cy="5129122"/>
          </a:xfrm>
        </p:spPr>
      </p:pic>
    </p:spTree>
    <p:extLst>
      <p:ext uri="{BB962C8B-B14F-4D97-AF65-F5344CB8AC3E}">
        <p14:creationId xmlns:p14="http://schemas.microsoft.com/office/powerpoint/2010/main" val="8068770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877858-43DB-478C-BC84-9DACF1A1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AAA12F-3CCF-A140-9DC1-38596FBD96F7}"/>
              </a:ext>
            </a:extLst>
          </p:cNvPr>
          <p:cNvSpPr>
            <a:spLocks noGrp="1"/>
          </p:cNvSpPr>
          <p:nvPr>
            <p:ph type="title"/>
          </p:nvPr>
        </p:nvSpPr>
        <p:spPr>
          <a:xfrm>
            <a:off x="7852528" y="896111"/>
            <a:ext cx="4339472" cy="1232949"/>
          </a:xfrm>
        </p:spPr>
        <p:txBody>
          <a:bodyPr>
            <a:normAutofit/>
          </a:bodyPr>
          <a:lstStyle/>
          <a:p>
            <a:r>
              <a:rPr lang="en-US" sz="3100" dirty="0"/>
              <a:t>Avian Male Reproductive System</a:t>
            </a:r>
          </a:p>
        </p:txBody>
      </p:sp>
      <p:pic>
        <p:nvPicPr>
          <p:cNvPr id="5" name="Picture 4" descr="A close up of a map&#10;&#10;Description automatically generated">
            <a:extLst>
              <a:ext uri="{FF2B5EF4-FFF2-40B4-BE49-F238E27FC236}">
                <a16:creationId xmlns:a16="http://schemas.microsoft.com/office/drawing/2014/main" id="{A681EB83-033D-C948-BBA8-6651433CA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385" y="640080"/>
            <a:ext cx="6339758" cy="5563139"/>
          </a:xfrm>
          <a:prstGeom prst="rect">
            <a:avLst/>
          </a:prstGeom>
        </p:spPr>
      </p:pic>
      <p:cxnSp>
        <p:nvCxnSpPr>
          <p:cNvPr id="12" name="Straight Connector 11">
            <a:extLst>
              <a:ext uri="{FF2B5EF4-FFF2-40B4-BE49-F238E27FC236}">
                <a16:creationId xmlns:a16="http://schemas.microsoft.com/office/drawing/2014/main" id="{D4170ABC-ADB2-4391-89AD-49DF2FC599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2528" y="2176009"/>
            <a:ext cx="38517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2D417D0-2422-3046-B486-14660339EBC0}"/>
              </a:ext>
            </a:extLst>
          </p:cNvPr>
          <p:cNvSpPr>
            <a:spLocks noGrp="1"/>
          </p:cNvSpPr>
          <p:nvPr>
            <p:ph idx="1"/>
          </p:nvPr>
        </p:nvSpPr>
        <p:spPr>
          <a:xfrm>
            <a:off x="7852528" y="2438399"/>
            <a:ext cx="3851743" cy="3661955"/>
          </a:xfrm>
        </p:spPr>
        <p:txBody>
          <a:bodyPr>
            <a:normAutofit/>
          </a:bodyPr>
          <a:lstStyle/>
          <a:p>
            <a:r>
              <a:rPr lang="en-US" sz="2400" dirty="0"/>
              <a:t>Paired testes</a:t>
            </a:r>
          </a:p>
          <a:p>
            <a:r>
              <a:rPr lang="en-US" sz="2400" dirty="0"/>
              <a:t>Poorly developed epididymis</a:t>
            </a:r>
          </a:p>
          <a:p>
            <a:r>
              <a:rPr lang="en-US" sz="2400" dirty="0"/>
              <a:t>Vas deferens</a:t>
            </a:r>
          </a:p>
          <a:p>
            <a:r>
              <a:rPr lang="en-US" sz="2400" dirty="0"/>
              <a:t>Rudimentary phallus</a:t>
            </a:r>
          </a:p>
        </p:txBody>
      </p:sp>
    </p:spTree>
    <p:extLst>
      <p:ext uri="{BB962C8B-B14F-4D97-AF65-F5344CB8AC3E}">
        <p14:creationId xmlns:p14="http://schemas.microsoft.com/office/powerpoint/2010/main" val="1863041560"/>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D7C26DF-010F-4A6C-982F-93ABB4C0B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418942-8B66-674C-A590-8C680E51E298}"/>
              </a:ext>
            </a:extLst>
          </p:cNvPr>
          <p:cNvSpPr>
            <a:spLocks noGrp="1"/>
          </p:cNvSpPr>
          <p:nvPr>
            <p:ph type="title"/>
          </p:nvPr>
        </p:nvSpPr>
        <p:spPr>
          <a:xfrm>
            <a:off x="8402194" y="2679192"/>
            <a:ext cx="3229574" cy="1499616"/>
          </a:xfrm>
        </p:spPr>
        <p:txBody>
          <a:bodyPr anchor="b">
            <a:normAutofit/>
          </a:bodyPr>
          <a:lstStyle/>
          <a:p>
            <a:pPr algn="ctr"/>
            <a:r>
              <a:rPr lang="en-US" dirty="0"/>
              <a:t>Egg Formation</a:t>
            </a:r>
          </a:p>
        </p:txBody>
      </p:sp>
      <p:pic>
        <p:nvPicPr>
          <p:cNvPr id="7" name="Content Placeholder 6" descr="A picture containing text&#10;&#10;Description automatically generated">
            <a:extLst>
              <a:ext uri="{FF2B5EF4-FFF2-40B4-BE49-F238E27FC236}">
                <a16:creationId xmlns:a16="http://schemas.microsoft.com/office/drawing/2014/main" id="{AA6EE606-1007-5140-8EEB-C77DC5BDD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232" y="576072"/>
            <a:ext cx="7386222" cy="5705856"/>
          </a:xfrm>
          <a:prstGeom prst="rect">
            <a:avLst/>
          </a:prstGeom>
        </p:spPr>
      </p:pic>
    </p:spTree>
    <p:extLst>
      <p:ext uri="{BB962C8B-B14F-4D97-AF65-F5344CB8AC3E}">
        <p14:creationId xmlns:p14="http://schemas.microsoft.com/office/powerpoint/2010/main" val="3283306911"/>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50FF14-6377-4F15-A50C-6E804489F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11228A-7918-9640-907A-6BA596BE1E7B}"/>
              </a:ext>
            </a:extLst>
          </p:cNvPr>
          <p:cNvSpPr>
            <a:spLocks noGrp="1"/>
          </p:cNvSpPr>
          <p:nvPr>
            <p:ph type="title"/>
          </p:nvPr>
        </p:nvSpPr>
        <p:spPr>
          <a:xfrm>
            <a:off x="7826514" y="1170431"/>
            <a:ext cx="3877757" cy="958629"/>
          </a:xfrm>
        </p:spPr>
        <p:txBody>
          <a:bodyPr>
            <a:normAutofit/>
          </a:bodyPr>
          <a:lstStyle/>
          <a:p>
            <a:r>
              <a:rPr lang="en-US" dirty="0"/>
              <a:t>Egg Structure</a:t>
            </a:r>
          </a:p>
        </p:txBody>
      </p:sp>
      <p:sp>
        <p:nvSpPr>
          <p:cNvPr id="12" name="Rounded Rectangle 13">
            <a:extLst>
              <a:ext uri="{FF2B5EF4-FFF2-40B4-BE49-F238E27FC236}">
                <a16:creationId xmlns:a16="http://schemas.microsoft.com/office/drawing/2014/main" id="{3A3A5C02-9E21-4315-9391-21C9E66CB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229" y="1534308"/>
            <a:ext cx="6494910" cy="4358546"/>
          </a:xfrm>
          <a:prstGeom prst="roundRect">
            <a:avLst>
              <a:gd name="adj" fmla="val 2462"/>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rawing, device&#10;&#10;Description automatically generated">
            <a:extLst>
              <a:ext uri="{FF2B5EF4-FFF2-40B4-BE49-F238E27FC236}">
                <a16:creationId xmlns:a16="http://schemas.microsoft.com/office/drawing/2014/main" id="{9AC0A3DF-3A77-154F-897E-F9D4D2AFB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450" y="1965353"/>
            <a:ext cx="6054467" cy="3496455"/>
          </a:xfrm>
          <a:prstGeom prst="rect">
            <a:avLst/>
          </a:prstGeom>
        </p:spPr>
      </p:pic>
      <p:cxnSp>
        <p:nvCxnSpPr>
          <p:cNvPr id="14" name="Straight Connector 13">
            <a:extLst>
              <a:ext uri="{FF2B5EF4-FFF2-40B4-BE49-F238E27FC236}">
                <a16:creationId xmlns:a16="http://schemas.microsoft.com/office/drawing/2014/main" id="{4F67D375-84C5-4EFB-AF77-DE352BC52C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26514" y="2176009"/>
            <a:ext cx="38777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0097B45-0792-FB4B-A7C2-97B118BF3F5E}"/>
              </a:ext>
            </a:extLst>
          </p:cNvPr>
          <p:cNvSpPr>
            <a:spLocks noGrp="1"/>
          </p:cNvSpPr>
          <p:nvPr>
            <p:ph idx="1"/>
          </p:nvPr>
        </p:nvSpPr>
        <p:spPr>
          <a:xfrm>
            <a:off x="7826514" y="2438400"/>
            <a:ext cx="3877757" cy="3651504"/>
          </a:xfrm>
        </p:spPr>
        <p:txBody>
          <a:bodyPr>
            <a:normAutofit fontScale="92500" lnSpcReduction="10000"/>
          </a:bodyPr>
          <a:lstStyle/>
          <a:p>
            <a:r>
              <a:rPr lang="en-US" sz="2800" dirty="0"/>
              <a:t>Shell </a:t>
            </a:r>
          </a:p>
          <a:p>
            <a:r>
              <a:rPr lang="en-US" sz="2800" dirty="0"/>
              <a:t>Shell Membranes</a:t>
            </a:r>
          </a:p>
          <a:p>
            <a:r>
              <a:rPr lang="en-US" sz="2800" dirty="0"/>
              <a:t>Thin Albumen</a:t>
            </a:r>
          </a:p>
          <a:p>
            <a:r>
              <a:rPr lang="en-US" sz="2800" dirty="0"/>
              <a:t>Thick Albumen</a:t>
            </a:r>
          </a:p>
          <a:p>
            <a:r>
              <a:rPr lang="en-US" sz="2800" dirty="0"/>
              <a:t>Yolk</a:t>
            </a:r>
          </a:p>
          <a:p>
            <a:r>
              <a:rPr lang="en-US" sz="2800" dirty="0"/>
              <a:t>Germinal Disc</a:t>
            </a:r>
          </a:p>
          <a:p>
            <a:r>
              <a:rPr lang="en-US" sz="2800" dirty="0"/>
              <a:t>Chalaza</a:t>
            </a:r>
          </a:p>
        </p:txBody>
      </p:sp>
    </p:spTree>
    <p:extLst>
      <p:ext uri="{BB962C8B-B14F-4D97-AF65-F5344CB8AC3E}">
        <p14:creationId xmlns:p14="http://schemas.microsoft.com/office/powerpoint/2010/main" val="1315254534"/>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CACB33F1-D64F-4780-ACE9-07C69092B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387520-BA51-7F49-8F78-DD666DD3FC3B}"/>
              </a:ext>
            </a:extLst>
          </p:cNvPr>
          <p:cNvSpPr>
            <a:spLocks noGrp="1"/>
          </p:cNvSpPr>
          <p:nvPr>
            <p:ph type="title"/>
          </p:nvPr>
        </p:nvSpPr>
        <p:spPr>
          <a:xfrm>
            <a:off x="501147" y="1097279"/>
            <a:ext cx="7766554" cy="1031781"/>
          </a:xfrm>
        </p:spPr>
        <p:txBody>
          <a:bodyPr>
            <a:normAutofit/>
          </a:bodyPr>
          <a:lstStyle/>
          <a:p>
            <a:r>
              <a:rPr lang="en-US" sz="4800" dirty="0"/>
              <a:t>Egg Laying </a:t>
            </a:r>
          </a:p>
        </p:txBody>
      </p:sp>
      <p:cxnSp>
        <p:nvCxnSpPr>
          <p:cNvPr id="15" name="Straight Connector 11">
            <a:extLst>
              <a:ext uri="{FF2B5EF4-FFF2-40B4-BE49-F238E27FC236}">
                <a16:creationId xmlns:a16="http://schemas.microsoft.com/office/drawing/2014/main" id="{8062FA83-D5CC-4740-AA95-1A8C70EFED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1146" y="2176009"/>
            <a:ext cx="776655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15FDDBA-76BA-7748-8776-13A5DF18B812}"/>
              </a:ext>
            </a:extLst>
          </p:cNvPr>
          <p:cNvSpPr>
            <a:spLocks noGrp="1"/>
          </p:cNvSpPr>
          <p:nvPr>
            <p:ph idx="1"/>
          </p:nvPr>
        </p:nvSpPr>
        <p:spPr>
          <a:xfrm>
            <a:off x="500313" y="2438399"/>
            <a:ext cx="7767388" cy="4126983"/>
          </a:xfrm>
        </p:spPr>
        <p:txBody>
          <a:bodyPr>
            <a:normAutofit lnSpcReduction="10000"/>
          </a:bodyPr>
          <a:lstStyle/>
          <a:p>
            <a:r>
              <a:rPr lang="en-US" sz="2400" dirty="0"/>
              <a:t>Hens lay </a:t>
            </a:r>
            <a:r>
              <a:rPr lang="en-US" sz="2400" b="1" u="sng" dirty="0"/>
              <a:t>clutches</a:t>
            </a:r>
            <a:r>
              <a:rPr lang="en-US" sz="2400" dirty="0"/>
              <a:t> (number of eggs laid in a row) of eggs followed by a pause or “skip day”, and may be one of two situations:</a:t>
            </a:r>
          </a:p>
          <a:p>
            <a:r>
              <a:rPr lang="en-US" sz="2400" dirty="0"/>
              <a:t>Once a pattern has been established, birds will stick to it, especially chickens.</a:t>
            </a:r>
          </a:p>
          <a:p>
            <a:r>
              <a:rPr lang="en-US" sz="2400" dirty="0"/>
              <a:t>With chickens, if you take their eggs away every day, they will have a continuation of lay period with an occasional skip day.</a:t>
            </a:r>
          </a:p>
          <a:p>
            <a:r>
              <a:rPr lang="en-US" sz="2400" dirty="0"/>
              <a:t>If you do </a:t>
            </a:r>
            <a:r>
              <a:rPr lang="en-US" sz="2400" i="1" dirty="0"/>
              <a:t>not</a:t>
            </a:r>
            <a:r>
              <a:rPr lang="en-US" sz="2400" dirty="0"/>
              <a:t> remove the eggs daily, the hen will become broody and discontinue laying.</a:t>
            </a:r>
          </a:p>
        </p:txBody>
      </p:sp>
      <p:pic>
        <p:nvPicPr>
          <p:cNvPr id="5" name="Picture 4" descr="A close up of a egg&#10;&#10;Description automatically generated">
            <a:extLst>
              <a:ext uri="{FF2B5EF4-FFF2-40B4-BE49-F238E27FC236}">
                <a16:creationId xmlns:a16="http://schemas.microsoft.com/office/drawing/2014/main" id="{129568DA-C3CE-E44A-AF20-7113E5A57DEF}"/>
              </a:ext>
            </a:extLst>
          </p:cNvPr>
          <p:cNvPicPr>
            <a:picLocks noChangeAspect="1"/>
          </p:cNvPicPr>
          <p:nvPr/>
        </p:nvPicPr>
        <p:blipFill rotWithShape="1">
          <a:blip r:embed="rId3">
            <a:extLst>
              <a:ext uri="{28A0092B-C50C-407E-A947-70E740481C1C}">
                <a14:useLocalDpi xmlns:a14="http://schemas.microsoft.com/office/drawing/2010/main" val="0"/>
              </a:ext>
            </a:extLst>
          </a:blip>
          <a:srcRect l="12682" r="12649"/>
          <a:stretch/>
        </p:blipFill>
        <p:spPr>
          <a:xfrm>
            <a:off x="8770337" y="-8545"/>
            <a:ext cx="3424512" cy="6870818"/>
          </a:xfrm>
          <a:prstGeom prst="rect">
            <a:avLst/>
          </a:prstGeom>
        </p:spPr>
      </p:pic>
    </p:spTree>
    <p:extLst>
      <p:ext uri="{BB962C8B-B14F-4D97-AF65-F5344CB8AC3E}">
        <p14:creationId xmlns:p14="http://schemas.microsoft.com/office/powerpoint/2010/main" val="2193082373"/>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food, indoor, plate, small&#10;&#10;Description automatically generated">
            <a:extLst>
              <a:ext uri="{FF2B5EF4-FFF2-40B4-BE49-F238E27FC236}">
                <a16:creationId xmlns:a16="http://schemas.microsoft.com/office/drawing/2014/main" id="{C00F47F6-0AD0-6F44-BCCD-8F5B2B10F60B}"/>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14806"/>
          <a:stretch/>
        </p:blipFill>
        <p:spPr>
          <a:xfrm>
            <a:off x="-231" y="10"/>
            <a:ext cx="12192000" cy="6862703"/>
          </a:xfrm>
          <a:prstGeom prst="rect">
            <a:avLst/>
          </a:prstGeom>
        </p:spPr>
      </p:pic>
      <p:sp>
        <p:nvSpPr>
          <p:cNvPr id="10" name="Rounded Rectangle 17">
            <a:extLst>
              <a:ext uri="{FF2B5EF4-FFF2-40B4-BE49-F238E27FC236}">
                <a16:creationId xmlns:a16="http://schemas.microsoft.com/office/drawing/2014/main" id="{19738FD9-60D1-4D66-A0E4-3CABDD655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784" y="467784"/>
            <a:ext cx="7418915" cy="5922963"/>
          </a:xfrm>
          <a:prstGeom prst="roundRect">
            <a:avLst>
              <a:gd name="adj" fmla="val 5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331079-32F8-1B48-8954-3197C1E71E7C}"/>
              </a:ext>
            </a:extLst>
          </p:cNvPr>
          <p:cNvSpPr>
            <a:spLocks noGrp="1"/>
          </p:cNvSpPr>
          <p:nvPr>
            <p:ph type="title"/>
          </p:nvPr>
        </p:nvSpPr>
        <p:spPr>
          <a:xfrm>
            <a:off x="1069849" y="1554487"/>
            <a:ext cx="6233004" cy="992014"/>
          </a:xfrm>
        </p:spPr>
        <p:txBody>
          <a:bodyPr>
            <a:normAutofit/>
          </a:bodyPr>
          <a:lstStyle/>
          <a:p>
            <a:r>
              <a:rPr lang="en-US" sz="4800" dirty="0"/>
              <a:t>Egg-</a:t>
            </a:r>
            <a:r>
              <a:rPr lang="en-US" sz="4800" dirty="0" err="1"/>
              <a:t>cellent</a:t>
            </a:r>
            <a:r>
              <a:rPr lang="en-US" sz="4800" dirty="0"/>
              <a:t> Facts</a:t>
            </a:r>
          </a:p>
        </p:txBody>
      </p:sp>
      <p:cxnSp>
        <p:nvCxnSpPr>
          <p:cNvPr id="12" name="Straight Connector 11">
            <a:extLst>
              <a:ext uri="{FF2B5EF4-FFF2-40B4-BE49-F238E27FC236}">
                <a16:creationId xmlns:a16="http://schemas.microsoft.com/office/drawing/2014/main" id="{AD455BEA-6E29-435D-A5DB-88C5853E56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9848" y="2593449"/>
            <a:ext cx="622411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60BA60A-96BA-4442-8425-540CE4F0EE49}"/>
              </a:ext>
            </a:extLst>
          </p:cNvPr>
          <p:cNvSpPr>
            <a:spLocks noGrp="1"/>
          </p:cNvSpPr>
          <p:nvPr>
            <p:ph idx="1"/>
          </p:nvPr>
        </p:nvSpPr>
        <p:spPr>
          <a:xfrm>
            <a:off x="1069849" y="2749681"/>
            <a:ext cx="6613977" cy="3437349"/>
          </a:xfrm>
        </p:spPr>
        <p:txBody>
          <a:bodyPr>
            <a:normAutofit/>
          </a:bodyPr>
          <a:lstStyle/>
          <a:p>
            <a:pPr>
              <a:lnSpc>
                <a:spcPct val="101000"/>
              </a:lnSpc>
            </a:pPr>
            <a:r>
              <a:rPr lang="en-US" dirty="0"/>
              <a:t>An egg contains approximately 10,000 pores that allow for the diffusion of gases through the pores.</a:t>
            </a:r>
          </a:p>
          <a:p>
            <a:pPr>
              <a:lnSpc>
                <a:spcPct val="101000"/>
              </a:lnSpc>
            </a:pPr>
            <a:r>
              <a:rPr lang="en-US" dirty="0"/>
              <a:t>In order to minimize water loss from eggs during storage for both table and hatching eggs, it is important to store them at 75-85% humidity.</a:t>
            </a:r>
          </a:p>
          <a:p>
            <a:pPr>
              <a:lnSpc>
                <a:spcPct val="101000"/>
              </a:lnSpc>
            </a:pPr>
            <a:r>
              <a:rPr lang="en-US" dirty="0"/>
              <a:t>In Grade-AA eggs, the air cell may not exceed 1/8” in depth and is about the size of a dime.</a:t>
            </a:r>
          </a:p>
          <a:p>
            <a:pPr>
              <a:lnSpc>
                <a:spcPct val="101000"/>
              </a:lnSpc>
            </a:pPr>
            <a:r>
              <a:rPr lang="en-US" dirty="0"/>
              <a:t>Grade-A eggs may have air cells over 3/16” in depth, but there is no limit on air cell size for Grade-B eggs.</a:t>
            </a:r>
          </a:p>
        </p:txBody>
      </p:sp>
      <p:sp>
        <p:nvSpPr>
          <p:cNvPr id="14" name="Rounded Rectangle 18">
            <a:extLst>
              <a:ext uri="{FF2B5EF4-FFF2-40B4-BE49-F238E27FC236}">
                <a16:creationId xmlns:a16="http://schemas.microsoft.com/office/drawing/2014/main" id="{C0279480-9DCB-4A52-99D2-EF55FEE1F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7012862" cy="5516602"/>
          </a:xfrm>
          <a:prstGeom prst="roundRect">
            <a:avLst>
              <a:gd name="adj" fmla="val 24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958149"/>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39698-8A5F-8B40-9A8E-3E9640A45B0B}"/>
              </a:ext>
            </a:extLst>
          </p:cNvPr>
          <p:cNvSpPr>
            <a:spLocks noGrp="1"/>
          </p:cNvSpPr>
          <p:nvPr>
            <p:ph type="title"/>
          </p:nvPr>
        </p:nvSpPr>
        <p:spPr/>
        <p:txBody>
          <a:bodyPr/>
          <a:lstStyle/>
          <a:p>
            <a:pPr algn="ctr"/>
            <a:r>
              <a:rPr lang="en-US" dirty="0"/>
              <a:t>Poultry Science </a:t>
            </a:r>
            <a:br>
              <a:rPr lang="en-US" dirty="0"/>
            </a:br>
            <a:r>
              <a:rPr lang="en-US" dirty="0"/>
              <a:t>Curriculum References</a:t>
            </a:r>
          </a:p>
        </p:txBody>
      </p:sp>
      <p:sp>
        <p:nvSpPr>
          <p:cNvPr id="4" name="Content Placeholder 2">
            <a:extLst>
              <a:ext uri="{FF2B5EF4-FFF2-40B4-BE49-F238E27FC236}">
                <a16:creationId xmlns:a16="http://schemas.microsoft.com/office/drawing/2014/main" id="{46837BA2-953A-E54A-A80C-0FC0752F85A6}"/>
              </a:ext>
            </a:extLst>
          </p:cNvPr>
          <p:cNvSpPr>
            <a:spLocks noGrp="1"/>
          </p:cNvSpPr>
          <p:nvPr>
            <p:ph idx="1"/>
          </p:nvPr>
        </p:nvSpPr>
        <p:spPr>
          <a:xfrm>
            <a:off x="2933700" y="2438400"/>
            <a:ext cx="9258300" cy="4280452"/>
          </a:xfrm>
        </p:spPr>
        <p:txBody>
          <a:bodyPr numCol="3">
            <a:normAutofit fontScale="62500" lnSpcReduction="20000"/>
          </a:bodyPr>
          <a:lstStyle/>
          <a:p>
            <a:r>
              <a:rPr lang="en-US" dirty="0"/>
              <a:t>Jessica Fife, UGA Dept. of Poultry Science Outreach Coordinator, UGA Dept. of Agricultural Leadership, Education, &amp; Communication MAEE Candidate</a:t>
            </a:r>
          </a:p>
          <a:p>
            <a:r>
              <a:rPr lang="en-US" dirty="0"/>
              <a:t>Barry Croom, UGA Dept. of Agricultural Leadership, Education, &amp; Communication Professor</a:t>
            </a:r>
          </a:p>
          <a:p>
            <a:r>
              <a:rPr lang="en-US" dirty="0"/>
              <a:t>Ashley </a:t>
            </a:r>
            <a:r>
              <a:rPr lang="en-US" dirty="0" err="1"/>
              <a:t>Yopp</a:t>
            </a:r>
            <a:r>
              <a:rPr lang="en-US" dirty="0"/>
              <a:t>, UGA Dept. of Agricultural Leadership, Education, &amp; Communication Assistant Professor</a:t>
            </a:r>
          </a:p>
          <a:p>
            <a:r>
              <a:rPr lang="en-US" dirty="0"/>
              <a:t>Georgia Agriculture Education</a:t>
            </a:r>
          </a:p>
          <a:p>
            <a:r>
              <a:rPr lang="en-US" dirty="0"/>
              <a:t>Andrew Benson, UGA Dept. of Poultry Science Assistant Professor</a:t>
            </a:r>
          </a:p>
          <a:p>
            <a:r>
              <a:rPr lang="en-US" dirty="0"/>
              <a:t>Brian Jordan, UGA Dept. of Poultry Science Assistant Professor, UGA College of Veterinary Medicine Assistant Professor</a:t>
            </a:r>
          </a:p>
          <a:p>
            <a:endParaRPr lang="en-US" dirty="0"/>
          </a:p>
          <a:p>
            <a:r>
              <a:rPr lang="en-US" dirty="0"/>
              <a:t>University of Arkansas Bumpers College of Poultry Science – Poultry Science Dual Curriculum Course</a:t>
            </a:r>
          </a:p>
          <a:p>
            <a:r>
              <a:rPr lang="en-US" dirty="0"/>
              <a:t>Julia Gaskin, UGA Dept. of Crop and Soil Sciences Sr. Public Service Associate</a:t>
            </a:r>
          </a:p>
          <a:p>
            <a:r>
              <a:rPr lang="en-US" dirty="0"/>
              <a:t>Glendon Harris, UGA Dept. of Crop and Soil Sciences Professor &amp; Extension Agronomist</a:t>
            </a:r>
          </a:p>
          <a:p>
            <a:r>
              <a:rPr lang="en-US" dirty="0"/>
              <a:t>Brian </a:t>
            </a:r>
            <a:r>
              <a:rPr lang="en-US" dirty="0" err="1"/>
              <a:t>Kiepper</a:t>
            </a:r>
            <a:r>
              <a:rPr lang="en-US" dirty="0"/>
              <a:t>, UGA Dept. of Poultry Science Associate Professor</a:t>
            </a:r>
          </a:p>
          <a:p>
            <a:r>
              <a:rPr lang="en-US" dirty="0"/>
              <a:t>Claudia Dunkley, UGA Dept. of Poultry Science Public Service Associate</a:t>
            </a:r>
          </a:p>
          <a:p>
            <a:r>
              <a:rPr lang="en-US" dirty="0"/>
              <a:t>Casey Ritz, UGA Dept. of Poultry Science Professor</a:t>
            </a:r>
          </a:p>
          <a:p>
            <a:r>
              <a:rPr lang="en-US" dirty="0"/>
              <a:t>USPOULTRY &amp; USPOULTRY Poultry Science Curriculum</a:t>
            </a:r>
          </a:p>
          <a:p>
            <a:endParaRPr lang="en-US" dirty="0"/>
          </a:p>
          <a:p>
            <a:endParaRPr lang="en-US" dirty="0"/>
          </a:p>
          <a:p>
            <a:r>
              <a:rPr lang="en-US" dirty="0"/>
              <a:t>Tom </a:t>
            </a:r>
            <a:r>
              <a:rPr lang="en-US" dirty="0" err="1"/>
              <a:t>Tabler</a:t>
            </a:r>
            <a:r>
              <a:rPr lang="en-US" dirty="0"/>
              <a:t>, Mississippi State University Department of Poultry Science Extension Professor</a:t>
            </a:r>
          </a:p>
          <a:p>
            <a:r>
              <a:rPr lang="en-US" dirty="0"/>
              <a:t>Jacquie Jacob, University of Kentucky</a:t>
            </a:r>
          </a:p>
          <a:p>
            <a:r>
              <a:rPr lang="en-US" dirty="0"/>
              <a:t>Jeanna Wilson, UGA Dept. of Poultry Science Professor</a:t>
            </a:r>
          </a:p>
          <a:p>
            <a:r>
              <a:rPr lang="en-US" dirty="0"/>
              <a:t>Kelly Sweeney, UGA Dept. of Poultry Science </a:t>
            </a:r>
            <a:r>
              <a:rPr lang="en-US" dirty="0" err="1"/>
              <a:t>Ph.D</a:t>
            </a:r>
            <a:r>
              <a:rPr lang="en-US" dirty="0"/>
              <a:t> Candidate</a:t>
            </a:r>
          </a:p>
          <a:p>
            <a:r>
              <a:rPr lang="en-US" dirty="0"/>
              <a:t>Merck Veterinary Manual</a:t>
            </a:r>
          </a:p>
          <a:p>
            <a:r>
              <a:rPr lang="en-US" dirty="0"/>
              <a:t>University of Maryland Extension</a:t>
            </a:r>
          </a:p>
          <a:p>
            <a:r>
              <a:rPr lang="en-US" dirty="0"/>
              <a:t>Poultry Hub</a:t>
            </a:r>
          </a:p>
          <a:p>
            <a:r>
              <a:rPr lang="en-US" dirty="0"/>
              <a:t>Brian Fairchild, University of Georgia Department of Poultry Science Professor</a:t>
            </a:r>
          </a:p>
          <a:p>
            <a:r>
              <a:rPr lang="en-US" dirty="0"/>
              <a:t>Centers for Disease Control</a:t>
            </a:r>
          </a:p>
          <a:p>
            <a:r>
              <a:rPr lang="en-US" dirty="0"/>
              <a:t>National FFA Organization</a:t>
            </a:r>
          </a:p>
          <a:p>
            <a:endParaRPr lang="en-US" dirty="0"/>
          </a:p>
        </p:txBody>
      </p:sp>
    </p:spTree>
    <p:extLst>
      <p:ext uri="{BB962C8B-B14F-4D97-AF65-F5344CB8AC3E}">
        <p14:creationId xmlns:p14="http://schemas.microsoft.com/office/powerpoint/2010/main" val="3759924791"/>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B32AD-2D7D-EB45-8A1E-F3B91730E681}"/>
              </a:ext>
            </a:extLst>
          </p:cNvPr>
          <p:cNvSpPr>
            <a:spLocks noGrp="1"/>
          </p:cNvSpPr>
          <p:nvPr>
            <p:ph type="title"/>
          </p:nvPr>
        </p:nvSpPr>
        <p:spPr>
          <a:xfrm>
            <a:off x="2933700" y="1206499"/>
            <a:ext cx="8770571" cy="922561"/>
          </a:xfrm>
        </p:spPr>
        <p:txBody>
          <a:bodyPr/>
          <a:lstStyle/>
          <a:p>
            <a:r>
              <a:rPr lang="en-US" dirty="0"/>
              <a:t>Hormone Regulation</a:t>
            </a:r>
          </a:p>
        </p:txBody>
      </p:sp>
      <p:sp>
        <p:nvSpPr>
          <p:cNvPr id="3" name="Content Placeholder 2">
            <a:extLst>
              <a:ext uri="{FF2B5EF4-FFF2-40B4-BE49-F238E27FC236}">
                <a16:creationId xmlns:a16="http://schemas.microsoft.com/office/drawing/2014/main" id="{836628C1-0D7D-D24A-BB52-52647E9C1492}"/>
              </a:ext>
            </a:extLst>
          </p:cNvPr>
          <p:cNvSpPr>
            <a:spLocks noGrp="1"/>
          </p:cNvSpPr>
          <p:nvPr>
            <p:ph idx="1"/>
          </p:nvPr>
        </p:nvSpPr>
        <p:spPr/>
        <p:txBody>
          <a:bodyPr>
            <a:normAutofit lnSpcReduction="10000"/>
          </a:bodyPr>
          <a:lstStyle/>
          <a:p>
            <a:pPr marL="457200" indent="-457200">
              <a:buFont typeface="+mj-lt"/>
              <a:buAutoNum type="arabicPeriod"/>
            </a:pPr>
            <a:r>
              <a:rPr lang="en-US" b="1" dirty="0"/>
              <a:t>Photoperiodic Control</a:t>
            </a:r>
          </a:p>
          <a:p>
            <a:pPr lvl="1"/>
            <a:r>
              <a:rPr lang="en-US" dirty="0"/>
              <a:t>Perceives changes in day length</a:t>
            </a:r>
          </a:p>
          <a:p>
            <a:pPr lvl="1"/>
            <a:r>
              <a:rPr lang="en-US" dirty="0"/>
              <a:t>Stimulates HPG axis</a:t>
            </a:r>
          </a:p>
          <a:p>
            <a:pPr marL="457200" indent="-457200">
              <a:buFont typeface="+mj-lt"/>
              <a:buAutoNum type="arabicPeriod"/>
            </a:pPr>
            <a:r>
              <a:rPr lang="en-US" b="1" dirty="0"/>
              <a:t>Gonadal Changes</a:t>
            </a:r>
          </a:p>
          <a:p>
            <a:pPr lvl="1"/>
            <a:r>
              <a:rPr lang="en-US" dirty="0"/>
              <a:t>Growth and regression</a:t>
            </a:r>
          </a:p>
          <a:p>
            <a:pPr marL="457200" indent="-457200">
              <a:buFont typeface="+mj-lt"/>
              <a:buAutoNum type="arabicPeriod"/>
            </a:pPr>
            <a:r>
              <a:rPr lang="en-US" b="1" dirty="0"/>
              <a:t>Secondary Sex Characteristics</a:t>
            </a:r>
          </a:p>
          <a:p>
            <a:pPr lvl="1"/>
            <a:r>
              <a:rPr lang="en-US" dirty="0"/>
              <a:t>Comb and wattle growth and coloration change</a:t>
            </a:r>
          </a:p>
          <a:p>
            <a:pPr marL="457200" indent="-457200">
              <a:buFont typeface="+mj-lt"/>
              <a:buAutoNum type="arabicPeriod"/>
            </a:pPr>
            <a:r>
              <a:rPr lang="en-US" b="1" dirty="0"/>
              <a:t>Feather Changes</a:t>
            </a:r>
          </a:p>
          <a:p>
            <a:pPr lvl="1"/>
            <a:r>
              <a:rPr lang="en-US" dirty="0"/>
              <a:t>Grow long hackles, sickle, and saddle feathers</a:t>
            </a:r>
          </a:p>
        </p:txBody>
      </p:sp>
    </p:spTree>
    <p:extLst>
      <p:ext uri="{BB962C8B-B14F-4D97-AF65-F5344CB8AC3E}">
        <p14:creationId xmlns:p14="http://schemas.microsoft.com/office/powerpoint/2010/main" val="1778687326"/>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CF7989-8062-4A94-8F9D-90B269D27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237D19-CF10-2246-B69C-605447B0CEEB}"/>
              </a:ext>
            </a:extLst>
          </p:cNvPr>
          <p:cNvSpPr>
            <a:spLocks noGrp="1"/>
          </p:cNvSpPr>
          <p:nvPr>
            <p:ph type="title"/>
          </p:nvPr>
        </p:nvSpPr>
        <p:spPr>
          <a:xfrm>
            <a:off x="6400800" y="1261871"/>
            <a:ext cx="5303471" cy="867189"/>
          </a:xfrm>
        </p:spPr>
        <p:txBody>
          <a:bodyPr>
            <a:normAutofit/>
          </a:bodyPr>
          <a:lstStyle/>
          <a:p>
            <a:r>
              <a:rPr lang="en-US" sz="4000" dirty="0"/>
              <a:t>Testes</a:t>
            </a:r>
          </a:p>
        </p:txBody>
      </p:sp>
      <p:sp>
        <p:nvSpPr>
          <p:cNvPr id="12" name="Rounded Rectangle 13">
            <a:extLst>
              <a:ext uri="{FF2B5EF4-FFF2-40B4-BE49-F238E27FC236}">
                <a16:creationId xmlns:a16="http://schemas.microsoft.com/office/drawing/2014/main" id="{F5AA46A9-DF4A-490A-876F-33E2CC2B3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655" y="1534308"/>
            <a:ext cx="5127306" cy="4358546"/>
          </a:xfrm>
          <a:prstGeom prst="roundRect">
            <a:avLst>
              <a:gd name="adj" fmla="val 2462"/>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red, indoor, table, pink&#10;&#10;Description automatically generated">
            <a:extLst>
              <a:ext uri="{FF2B5EF4-FFF2-40B4-BE49-F238E27FC236}">
                <a16:creationId xmlns:a16="http://schemas.microsoft.com/office/drawing/2014/main" id="{6DB16ED9-BDCB-924F-B0ED-131483D9CB6C}"/>
              </a:ext>
            </a:extLst>
          </p:cNvPr>
          <p:cNvPicPr>
            <a:picLocks noChangeAspect="1"/>
          </p:cNvPicPr>
          <p:nvPr/>
        </p:nvPicPr>
        <p:blipFill rotWithShape="1">
          <a:blip r:embed="rId2">
            <a:extLst>
              <a:ext uri="{28A0092B-C50C-407E-A947-70E740481C1C}">
                <a14:useLocalDpi xmlns:a14="http://schemas.microsoft.com/office/drawing/2010/main" val="0"/>
              </a:ext>
            </a:extLst>
          </a:blip>
          <a:srcRect t="1674"/>
          <a:stretch/>
        </p:blipFill>
        <p:spPr>
          <a:xfrm flipH="1">
            <a:off x="987907" y="1859950"/>
            <a:ext cx="4448803" cy="3707262"/>
          </a:xfrm>
          <a:prstGeom prst="rect">
            <a:avLst/>
          </a:prstGeom>
        </p:spPr>
      </p:pic>
      <p:cxnSp>
        <p:nvCxnSpPr>
          <p:cNvPr id="14" name="Straight Connector 13">
            <a:extLst>
              <a:ext uri="{FF2B5EF4-FFF2-40B4-BE49-F238E27FC236}">
                <a16:creationId xmlns:a16="http://schemas.microsoft.com/office/drawing/2014/main" id="{C696F822-DDA2-499B-AA77-6020B0AB17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00800" y="2176009"/>
            <a:ext cx="53034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F14BFAB-2BD8-7B40-9ADC-9DF8D039D32C}"/>
              </a:ext>
            </a:extLst>
          </p:cNvPr>
          <p:cNvSpPr>
            <a:spLocks noGrp="1"/>
          </p:cNvSpPr>
          <p:nvPr>
            <p:ph idx="1"/>
          </p:nvPr>
        </p:nvSpPr>
        <p:spPr>
          <a:xfrm>
            <a:off x="6400800" y="2438400"/>
            <a:ext cx="5303471" cy="3651504"/>
          </a:xfrm>
        </p:spPr>
        <p:txBody>
          <a:bodyPr>
            <a:normAutofit fontScale="92500" lnSpcReduction="10000"/>
          </a:bodyPr>
          <a:lstStyle/>
          <a:p>
            <a:r>
              <a:rPr lang="en-US" sz="2400" dirty="0"/>
              <a:t>Testes (pair) are located on the back wall just above the kidney within the abdomen.</a:t>
            </a:r>
          </a:p>
          <a:p>
            <a:r>
              <a:rPr lang="en-US" sz="2400" dirty="0"/>
              <a:t>Constitutes 1% of body mass in most birds.</a:t>
            </a:r>
          </a:p>
          <a:p>
            <a:pPr lvl="1"/>
            <a:r>
              <a:rPr lang="en-US" sz="2000" dirty="0"/>
              <a:t>2-3% in Quail</a:t>
            </a:r>
          </a:p>
          <a:p>
            <a:r>
              <a:rPr lang="en-US" sz="2400" dirty="0"/>
              <a:t>Left testis is usually larger than the right, reason being is unknown but testicular size is related to male competition.</a:t>
            </a:r>
          </a:p>
        </p:txBody>
      </p:sp>
    </p:spTree>
    <p:extLst>
      <p:ext uri="{BB962C8B-B14F-4D97-AF65-F5344CB8AC3E}">
        <p14:creationId xmlns:p14="http://schemas.microsoft.com/office/powerpoint/2010/main" val="2879890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21F32C5-F252-44BF-9C6A-63FBD64AE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AF7FCE-8C85-9942-97D2-3B92948B6844}"/>
              </a:ext>
            </a:extLst>
          </p:cNvPr>
          <p:cNvSpPr>
            <a:spLocks noGrp="1"/>
          </p:cNvSpPr>
          <p:nvPr>
            <p:ph type="title"/>
          </p:nvPr>
        </p:nvSpPr>
        <p:spPr>
          <a:xfrm>
            <a:off x="4949072" y="1152143"/>
            <a:ext cx="6755199" cy="976917"/>
          </a:xfrm>
        </p:spPr>
        <p:txBody>
          <a:bodyPr>
            <a:normAutofit/>
          </a:bodyPr>
          <a:lstStyle/>
          <a:p>
            <a:r>
              <a:rPr lang="en-US" dirty="0"/>
              <a:t>Structure of a Testis</a:t>
            </a:r>
          </a:p>
        </p:txBody>
      </p:sp>
      <p:pic>
        <p:nvPicPr>
          <p:cNvPr id="7" name="Picture 6" descr="A picture containing indoor, red, small, bowl&#10;&#10;Description automatically generated">
            <a:extLst>
              <a:ext uri="{FF2B5EF4-FFF2-40B4-BE49-F238E27FC236}">
                <a16:creationId xmlns:a16="http://schemas.microsoft.com/office/drawing/2014/main" id="{C04A32A6-7741-6141-B374-4571FCB025EA}"/>
              </a:ext>
            </a:extLst>
          </p:cNvPr>
          <p:cNvPicPr>
            <a:picLocks noChangeAspect="1"/>
          </p:cNvPicPr>
          <p:nvPr/>
        </p:nvPicPr>
        <p:blipFill rotWithShape="1">
          <a:blip r:embed="rId2">
            <a:extLst>
              <a:ext uri="{28A0092B-C50C-407E-A947-70E740481C1C}">
                <a14:useLocalDpi xmlns:a14="http://schemas.microsoft.com/office/drawing/2010/main" val="0"/>
              </a:ext>
            </a:extLst>
          </a:blip>
          <a:srcRect l="5758" r="-4" b="-4"/>
          <a:stretch/>
        </p:blipFill>
        <p:spPr>
          <a:xfrm>
            <a:off x="267633" y="402941"/>
            <a:ext cx="4367682" cy="2827055"/>
          </a:xfrm>
          <a:prstGeom prst="rect">
            <a:avLst/>
          </a:prstGeom>
        </p:spPr>
      </p:pic>
      <p:cxnSp>
        <p:nvCxnSpPr>
          <p:cNvPr id="14" name="Straight Connector 13">
            <a:extLst>
              <a:ext uri="{FF2B5EF4-FFF2-40B4-BE49-F238E27FC236}">
                <a16:creationId xmlns:a16="http://schemas.microsoft.com/office/drawing/2014/main" id="{018C418A-14F6-4C30-BB8F-DE7AA76F94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9072" y="2176009"/>
            <a:ext cx="67551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rug&#10;&#10;Description automatically generated">
            <a:extLst>
              <a:ext uri="{FF2B5EF4-FFF2-40B4-BE49-F238E27FC236}">
                <a16:creationId xmlns:a16="http://schemas.microsoft.com/office/drawing/2014/main" id="{CB5CABAE-6D3A-064E-8C36-15D12790F188}"/>
              </a:ext>
            </a:extLst>
          </p:cNvPr>
          <p:cNvPicPr>
            <a:picLocks noChangeAspect="1"/>
          </p:cNvPicPr>
          <p:nvPr/>
        </p:nvPicPr>
        <p:blipFill rotWithShape="1">
          <a:blip r:embed="rId3">
            <a:extLst>
              <a:ext uri="{28A0092B-C50C-407E-A947-70E740481C1C}">
                <a14:useLocalDpi xmlns:a14="http://schemas.microsoft.com/office/drawing/2010/main" val="0"/>
              </a:ext>
            </a:extLst>
          </a:blip>
          <a:srcRect r="-3" b="20334"/>
          <a:stretch/>
        </p:blipFill>
        <p:spPr>
          <a:xfrm>
            <a:off x="267633" y="3429001"/>
            <a:ext cx="4367682" cy="2827054"/>
          </a:xfrm>
          <a:prstGeom prst="rect">
            <a:avLst/>
          </a:prstGeom>
        </p:spPr>
      </p:pic>
      <p:sp>
        <p:nvSpPr>
          <p:cNvPr id="3" name="Content Placeholder 2">
            <a:extLst>
              <a:ext uri="{FF2B5EF4-FFF2-40B4-BE49-F238E27FC236}">
                <a16:creationId xmlns:a16="http://schemas.microsoft.com/office/drawing/2014/main" id="{D5FCF510-15A1-8041-8C17-02BBFE2C3B32}"/>
              </a:ext>
            </a:extLst>
          </p:cNvPr>
          <p:cNvSpPr>
            <a:spLocks noGrp="1"/>
          </p:cNvSpPr>
          <p:nvPr>
            <p:ph idx="1"/>
          </p:nvPr>
        </p:nvSpPr>
        <p:spPr>
          <a:xfrm>
            <a:off x="4949072" y="2438399"/>
            <a:ext cx="6755199" cy="3661955"/>
          </a:xfrm>
        </p:spPr>
        <p:txBody>
          <a:bodyPr>
            <a:normAutofit/>
          </a:bodyPr>
          <a:lstStyle/>
          <a:p>
            <a:r>
              <a:rPr lang="en-US" sz="2400" dirty="0"/>
              <a:t>Birds have a poorly developed </a:t>
            </a:r>
            <a:r>
              <a:rPr lang="en-US" sz="2400" b="1" dirty="0"/>
              <a:t>epididymis</a:t>
            </a:r>
          </a:p>
          <a:p>
            <a:r>
              <a:rPr lang="en-US" sz="2400" dirty="0"/>
              <a:t>In mammals, the </a:t>
            </a:r>
            <a:r>
              <a:rPr lang="en-US" sz="2400" b="1" u="sng" dirty="0"/>
              <a:t>epididymis</a:t>
            </a:r>
            <a:r>
              <a:rPr lang="en-US" sz="2400" dirty="0"/>
              <a:t> acts as a sperm storage area (up to 60 days), absorbs fluid, sperm mature (swim)</a:t>
            </a:r>
          </a:p>
          <a:p>
            <a:r>
              <a:rPr lang="en-US" sz="2400" dirty="0"/>
              <a:t>Site of sperm production</a:t>
            </a:r>
          </a:p>
          <a:p>
            <a:r>
              <a:rPr lang="en-US" sz="2400" dirty="0"/>
              <a:t>Made up of many clusters of tubes or </a:t>
            </a:r>
            <a:r>
              <a:rPr lang="en-US" sz="2400" b="1" u="sng" dirty="0"/>
              <a:t>seminiferous tubules</a:t>
            </a:r>
          </a:p>
        </p:txBody>
      </p:sp>
      <p:sp>
        <p:nvSpPr>
          <p:cNvPr id="11" name="Striped Right Arrow 10">
            <a:extLst>
              <a:ext uri="{FF2B5EF4-FFF2-40B4-BE49-F238E27FC236}">
                <a16:creationId xmlns:a16="http://schemas.microsoft.com/office/drawing/2014/main" id="{C3925918-6DAD-4A42-A641-01A1776198D2}"/>
              </a:ext>
            </a:extLst>
          </p:cNvPr>
          <p:cNvSpPr/>
          <p:nvPr/>
        </p:nvSpPr>
        <p:spPr>
          <a:xfrm rot="11943584">
            <a:off x="4186910" y="5166468"/>
            <a:ext cx="1207160" cy="351924"/>
          </a:xfrm>
          <a:prstGeom prst="stripedRightArrow">
            <a:avLst/>
          </a:prstGeom>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11810408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07893A-9361-4AD3-A98C-AB26519D5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4AA1BE-6BFA-1847-A9BA-CD3A53BE83FD}"/>
              </a:ext>
            </a:extLst>
          </p:cNvPr>
          <p:cNvSpPr>
            <a:spLocks noGrp="1"/>
          </p:cNvSpPr>
          <p:nvPr>
            <p:ph type="title"/>
          </p:nvPr>
        </p:nvSpPr>
        <p:spPr>
          <a:xfrm>
            <a:off x="1846580" y="1170431"/>
            <a:ext cx="9701953" cy="958629"/>
          </a:xfrm>
        </p:spPr>
        <p:txBody>
          <a:bodyPr>
            <a:normAutofit/>
          </a:bodyPr>
          <a:lstStyle/>
          <a:p>
            <a:r>
              <a:rPr lang="en-US" dirty="0"/>
              <a:t>Testis: Seminiferous Tubule</a:t>
            </a:r>
          </a:p>
        </p:txBody>
      </p:sp>
      <p:cxnSp>
        <p:nvCxnSpPr>
          <p:cNvPr id="12" name="Straight Connector 11">
            <a:extLst>
              <a:ext uri="{FF2B5EF4-FFF2-40B4-BE49-F238E27FC236}">
                <a16:creationId xmlns:a16="http://schemas.microsoft.com/office/drawing/2014/main" id="{F1534FA6-97DA-4524-BBD3-450AE51EF9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46580" y="2176009"/>
            <a:ext cx="970195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44A11A63-C497-45EA-B815-6C51D832BA37}"/>
              </a:ext>
            </a:extLst>
          </p:cNvPr>
          <p:cNvGraphicFramePr>
            <a:graphicFrameLocks noGrp="1"/>
          </p:cNvGraphicFramePr>
          <p:nvPr>
            <p:ph idx="1"/>
            <p:extLst>
              <p:ext uri="{D42A27DB-BD31-4B8C-83A1-F6EECF244321}">
                <p14:modId xmlns:p14="http://schemas.microsoft.com/office/powerpoint/2010/main" val="966123457"/>
              </p:ext>
            </p:extLst>
          </p:nvPr>
        </p:nvGraphicFramePr>
        <p:xfrm>
          <a:off x="1846580" y="2438400"/>
          <a:ext cx="9701953" cy="365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285045"/>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p:cNvSpPr txBox="1">
            <a:spLocks noChangeArrowheads="1"/>
          </p:cNvSpPr>
          <p:nvPr/>
        </p:nvSpPr>
        <p:spPr bwMode="auto">
          <a:xfrm>
            <a:off x="3962400" y="228601"/>
            <a:ext cx="3860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sz="4000" b="1" dirty="0">
                <a:solidFill>
                  <a:schemeClr val="accent2"/>
                </a:solidFill>
                <a:latin typeface="Roman" pitchFamily="18" charset="0"/>
              </a:rPr>
              <a:t>Hypothalamus</a:t>
            </a:r>
          </a:p>
        </p:txBody>
      </p:sp>
      <p:sp>
        <p:nvSpPr>
          <p:cNvPr id="31746" name="Text Box 3"/>
          <p:cNvSpPr txBox="1">
            <a:spLocks noChangeArrowheads="1"/>
          </p:cNvSpPr>
          <p:nvPr/>
        </p:nvSpPr>
        <p:spPr bwMode="auto">
          <a:xfrm>
            <a:off x="4114800" y="2197100"/>
            <a:ext cx="3697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sz="3200" b="1" dirty="0">
                <a:solidFill>
                  <a:schemeClr val="accent2"/>
                </a:solidFill>
                <a:latin typeface="Roman" pitchFamily="18" charset="0"/>
              </a:rPr>
              <a:t>Anterior Pituitary</a:t>
            </a:r>
          </a:p>
        </p:txBody>
      </p:sp>
      <p:sp>
        <p:nvSpPr>
          <p:cNvPr id="31747" name="Line 4"/>
          <p:cNvSpPr>
            <a:spLocks noChangeShapeType="1"/>
          </p:cNvSpPr>
          <p:nvPr/>
        </p:nvSpPr>
        <p:spPr bwMode="auto">
          <a:xfrm>
            <a:off x="6096000" y="914400"/>
            <a:ext cx="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48" name="Text Box 5"/>
          <p:cNvSpPr txBox="1">
            <a:spLocks noChangeArrowheads="1"/>
          </p:cNvSpPr>
          <p:nvPr/>
        </p:nvSpPr>
        <p:spPr bwMode="auto">
          <a:xfrm>
            <a:off x="6164263" y="1219201"/>
            <a:ext cx="2438400" cy="646331"/>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sz="1800" b="1" dirty="0">
                <a:solidFill>
                  <a:schemeClr val="accent3"/>
                </a:solidFill>
                <a:latin typeface="Roman" pitchFamily="18" charset="0"/>
              </a:rPr>
              <a:t>GnRH (Gonadotrophin Releasing Hormone)</a:t>
            </a:r>
          </a:p>
        </p:txBody>
      </p:sp>
      <p:sp>
        <p:nvSpPr>
          <p:cNvPr id="31749" name="Oval 6"/>
          <p:cNvSpPr>
            <a:spLocks noChangeArrowheads="1"/>
          </p:cNvSpPr>
          <p:nvPr/>
        </p:nvSpPr>
        <p:spPr bwMode="auto">
          <a:xfrm>
            <a:off x="3995739" y="3886200"/>
            <a:ext cx="1762125" cy="12192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50" name="Text Box 7"/>
          <p:cNvSpPr txBox="1">
            <a:spLocks noChangeArrowheads="1"/>
          </p:cNvSpPr>
          <p:nvPr/>
        </p:nvSpPr>
        <p:spPr bwMode="auto">
          <a:xfrm>
            <a:off x="4278950" y="4118401"/>
            <a:ext cx="11509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b="1" dirty="0">
                <a:solidFill>
                  <a:schemeClr val="accent1"/>
                </a:solidFill>
                <a:latin typeface="Roman" pitchFamily="18" charset="0"/>
              </a:rPr>
              <a:t>Sertoli Cells</a:t>
            </a:r>
          </a:p>
        </p:txBody>
      </p:sp>
      <p:sp>
        <p:nvSpPr>
          <p:cNvPr id="31751" name="Oval 8"/>
          <p:cNvSpPr>
            <a:spLocks noChangeArrowheads="1"/>
          </p:cNvSpPr>
          <p:nvPr/>
        </p:nvSpPr>
        <p:spPr bwMode="auto">
          <a:xfrm>
            <a:off x="6367464" y="3962400"/>
            <a:ext cx="1760537" cy="12192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52" name="Text Box 9"/>
          <p:cNvSpPr txBox="1">
            <a:spLocks noChangeArrowheads="1"/>
          </p:cNvSpPr>
          <p:nvPr/>
        </p:nvSpPr>
        <p:spPr bwMode="auto">
          <a:xfrm>
            <a:off x="6646294" y="4160103"/>
            <a:ext cx="11525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b="1" dirty="0">
                <a:solidFill>
                  <a:schemeClr val="accent1"/>
                </a:solidFill>
                <a:latin typeface="Roman" pitchFamily="18" charset="0"/>
              </a:rPr>
              <a:t>Leydig Cells</a:t>
            </a:r>
          </a:p>
        </p:txBody>
      </p:sp>
      <p:sp>
        <p:nvSpPr>
          <p:cNvPr id="31753" name="Line 10"/>
          <p:cNvSpPr>
            <a:spLocks noChangeShapeType="1"/>
          </p:cNvSpPr>
          <p:nvPr/>
        </p:nvSpPr>
        <p:spPr bwMode="auto">
          <a:xfrm flipH="1">
            <a:off x="4876801" y="2819400"/>
            <a:ext cx="474663" cy="914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4" name="Line 11"/>
          <p:cNvSpPr>
            <a:spLocks noChangeShapeType="1"/>
          </p:cNvSpPr>
          <p:nvPr/>
        </p:nvSpPr>
        <p:spPr bwMode="auto">
          <a:xfrm>
            <a:off x="6299200" y="2819400"/>
            <a:ext cx="541338" cy="1066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5" name="Text Box 12"/>
          <p:cNvSpPr txBox="1">
            <a:spLocks noChangeArrowheads="1"/>
          </p:cNvSpPr>
          <p:nvPr/>
        </p:nvSpPr>
        <p:spPr bwMode="auto">
          <a:xfrm>
            <a:off x="4114801" y="2971801"/>
            <a:ext cx="1152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sz="2800" b="1" dirty="0">
                <a:solidFill>
                  <a:schemeClr val="accent3"/>
                </a:solidFill>
                <a:latin typeface="Roman" pitchFamily="18" charset="0"/>
              </a:rPr>
              <a:t>FSH</a:t>
            </a:r>
          </a:p>
        </p:txBody>
      </p:sp>
      <p:sp>
        <p:nvSpPr>
          <p:cNvPr id="31756" name="Text Box 13"/>
          <p:cNvSpPr txBox="1">
            <a:spLocks noChangeArrowheads="1"/>
          </p:cNvSpPr>
          <p:nvPr/>
        </p:nvSpPr>
        <p:spPr bwMode="auto">
          <a:xfrm>
            <a:off x="6164263" y="2971801"/>
            <a:ext cx="142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sz="2800" b="1" dirty="0">
                <a:solidFill>
                  <a:schemeClr val="accent3"/>
                </a:solidFill>
                <a:latin typeface="Roman" pitchFamily="18" charset="0"/>
              </a:rPr>
              <a:t>LH</a:t>
            </a:r>
          </a:p>
        </p:txBody>
      </p:sp>
      <p:sp>
        <p:nvSpPr>
          <p:cNvPr id="31757" name="Line 14"/>
          <p:cNvSpPr>
            <a:spLocks noChangeShapeType="1"/>
          </p:cNvSpPr>
          <p:nvPr/>
        </p:nvSpPr>
        <p:spPr bwMode="auto">
          <a:xfrm>
            <a:off x="7315200" y="5257800"/>
            <a:ext cx="0" cy="762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8" name="Text Box 15"/>
          <p:cNvSpPr txBox="1">
            <a:spLocks noChangeArrowheads="1"/>
          </p:cNvSpPr>
          <p:nvPr/>
        </p:nvSpPr>
        <p:spPr bwMode="auto">
          <a:xfrm>
            <a:off x="6434139" y="6248401"/>
            <a:ext cx="2371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endParaRPr lang="en-US" sz="4000">
              <a:latin typeface="Roman" pitchFamily="18" charset="0"/>
            </a:endParaRPr>
          </a:p>
        </p:txBody>
      </p:sp>
      <p:sp>
        <p:nvSpPr>
          <p:cNvPr id="31759" name="Text Box 16"/>
          <p:cNvSpPr txBox="1">
            <a:spLocks noChangeArrowheads="1"/>
          </p:cNvSpPr>
          <p:nvPr/>
        </p:nvSpPr>
        <p:spPr bwMode="auto">
          <a:xfrm>
            <a:off x="6230938" y="6159500"/>
            <a:ext cx="2100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b="1" dirty="0">
                <a:solidFill>
                  <a:schemeClr val="accent3"/>
                </a:solidFill>
                <a:latin typeface="Roman" pitchFamily="18" charset="0"/>
              </a:rPr>
              <a:t>Testosterone</a:t>
            </a:r>
          </a:p>
        </p:txBody>
      </p:sp>
      <p:sp>
        <p:nvSpPr>
          <p:cNvPr id="31760" name="Line 17"/>
          <p:cNvSpPr>
            <a:spLocks noChangeShapeType="1"/>
          </p:cNvSpPr>
          <p:nvPr/>
        </p:nvSpPr>
        <p:spPr bwMode="auto">
          <a:xfrm>
            <a:off x="4741863" y="5105400"/>
            <a:ext cx="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61" name="Text Box 18"/>
          <p:cNvSpPr txBox="1">
            <a:spLocks noChangeArrowheads="1"/>
          </p:cNvSpPr>
          <p:nvPr/>
        </p:nvSpPr>
        <p:spPr bwMode="auto">
          <a:xfrm>
            <a:off x="3308350" y="5956301"/>
            <a:ext cx="284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b="1" dirty="0">
                <a:solidFill>
                  <a:schemeClr val="accent1"/>
                </a:solidFill>
                <a:latin typeface="Roman" pitchFamily="18" charset="0"/>
              </a:rPr>
              <a:t>Regulates Sperm production</a:t>
            </a:r>
          </a:p>
        </p:txBody>
      </p:sp>
      <p:sp>
        <p:nvSpPr>
          <p:cNvPr id="31762" name="Line 19"/>
          <p:cNvSpPr>
            <a:spLocks noChangeShapeType="1"/>
          </p:cNvSpPr>
          <p:nvPr/>
        </p:nvSpPr>
        <p:spPr bwMode="auto">
          <a:xfrm flipH="1" flipV="1">
            <a:off x="5621338" y="5029200"/>
            <a:ext cx="1084262" cy="1295400"/>
          </a:xfrm>
          <a:prstGeom prst="line">
            <a:avLst/>
          </a:prstGeom>
          <a:noFill/>
          <a:ln w="381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63" name="Freeform 20"/>
          <p:cNvSpPr>
            <a:spLocks/>
          </p:cNvSpPr>
          <p:nvPr/>
        </p:nvSpPr>
        <p:spPr bwMode="auto">
          <a:xfrm>
            <a:off x="7856539" y="2590800"/>
            <a:ext cx="2484437" cy="3886200"/>
          </a:xfrm>
          <a:custGeom>
            <a:avLst/>
            <a:gdLst>
              <a:gd name="T0" fmla="*/ 2147483647 w 1760"/>
              <a:gd name="T1" fmla="*/ 2147483647 h 2448"/>
              <a:gd name="T2" fmla="*/ 2147483647 w 1760"/>
              <a:gd name="T3" fmla="*/ 2147483647 h 2448"/>
              <a:gd name="T4" fmla="*/ 0 w 1760"/>
              <a:gd name="T5" fmla="*/ 0 h 2448"/>
              <a:gd name="T6" fmla="*/ 0 60000 65536"/>
              <a:gd name="T7" fmla="*/ 0 60000 65536"/>
              <a:gd name="T8" fmla="*/ 0 60000 65536"/>
              <a:gd name="T9" fmla="*/ 0 w 1760"/>
              <a:gd name="T10" fmla="*/ 0 h 2448"/>
              <a:gd name="T11" fmla="*/ 1760 w 1760"/>
              <a:gd name="T12" fmla="*/ 2448 h 2448"/>
            </a:gdLst>
            <a:ahLst/>
            <a:cxnLst>
              <a:cxn ang="T6">
                <a:pos x="T0" y="T1"/>
              </a:cxn>
              <a:cxn ang="T7">
                <a:pos x="T2" y="T3"/>
              </a:cxn>
              <a:cxn ang="T8">
                <a:pos x="T4" y="T5"/>
              </a:cxn>
            </a:cxnLst>
            <a:rect l="T9" t="T10" r="T11" b="T12"/>
            <a:pathLst>
              <a:path w="1760" h="2448">
                <a:moveTo>
                  <a:pt x="192" y="2448"/>
                </a:moveTo>
                <a:cubicBezTo>
                  <a:pt x="976" y="1932"/>
                  <a:pt x="1760" y="1416"/>
                  <a:pt x="1728" y="1008"/>
                </a:cubicBezTo>
                <a:cubicBezTo>
                  <a:pt x="1696" y="600"/>
                  <a:pt x="848" y="300"/>
                  <a:pt x="0" y="0"/>
                </a:cubicBezTo>
              </a:path>
            </a:pathLst>
          </a:custGeom>
          <a:noFill/>
          <a:ln w="38100">
            <a:solidFill>
              <a:schemeClr val="tx1"/>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4" name="Freeform 21"/>
          <p:cNvSpPr>
            <a:spLocks/>
          </p:cNvSpPr>
          <p:nvPr/>
        </p:nvSpPr>
        <p:spPr bwMode="auto">
          <a:xfrm>
            <a:off x="2663826" y="2667000"/>
            <a:ext cx="1603375" cy="1828800"/>
          </a:xfrm>
          <a:custGeom>
            <a:avLst/>
            <a:gdLst>
              <a:gd name="T0" fmla="*/ 2147483647 w 1136"/>
              <a:gd name="T1" fmla="*/ 2147483647 h 1152"/>
              <a:gd name="T2" fmla="*/ 2147483647 w 1136"/>
              <a:gd name="T3" fmla="*/ 2147483647 h 1152"/>
              <a:gd name="T4" fmla="*/ 2147483647 w 1136"/>
              <a:gd name="T5" fmla="*/ 0 h 1152"/>
              <a:gd name="T6" fmla="*/ 0 60000 65536"/>
              <a:gd name="T7" fmla="*/ 0 60000 65536"/>
              <a:gd name="T8" fmla="*/ 0 60000 65536"/>
              <a:gd name="T9" fmla="*/ 0 w 1136"/>
              <a:gd name="T10" fmla="*/ 0 h 1152"/>
              <a:gd name="T11" fmla="*/ 1136 w 1136"/>
              <a:gd name="T12" fmla="*/ 1152 h 1152"/>
            </a:gdLst>
            <a:ahLst/>
            <a:cxnLst>
              <a:cxn ang="T6">
                <a:pos x="T0" y="T1"/>
              </a:cxn>
              <a:cxn ang="T7">
                <a:pos x="T2" y="T3"/>
              </a:cxn>
              <a:cxn ang="T8">
                <a:pos x="T4" y="T5"/>
              </a:cxn>
            </a:cxnLst>
            <a:rect l="T9" t="T10" r="T11" b="T12"/>
            <a:pathLst>
              <a:path w="1136" h="1152">
                <a:moveTo>
                  <a:pt x="944" y="1152"/>
                </a:moveTo>
                <a:cubicBezTo>
                  <a:pt x="472" y="1008"/>
                  <a:pt x="0" y="864"/>
                  <a:pt x="32" y="672"/>
                </a:cubicBezTo>
                <a:cubicBezTo>
                  <a:pt x="64" y="480"/>
                  <a:pt x="600" y="240"/>
                  <a:pt x="1136" y="0"/>
                </a:cubicBezTo>
              </a:path>
            </a:pathLst>
          </a:custGeom>
          <a:noFill/>
          <a:ln w="381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5" name="Freeform 22"/>
          <p:cNvSpPr>
            <a:spLocks/>
          </p:cNvSpPr>
          <p:nvPr/>
        </p:nvSpPr>
        <p:spPr bwMode="auto">
          <a:xfrm>
            <a:off x="7653339" y="685800"/>
            <a:ext cx="2935287" cy="5791200"/>
          </a:xfrm>
          <a:custGeom>
            <a:avLst/>
            <a:gdLst>
              <a:gd name="T0" fmla="*/ 2147483647 w 2080"/>
              <a:gd name="T1" fmla="*/ 2147483647 h 3648"/>
              <a:gd name="T2" fmla="*/ 2147483647 w 2080"/>
              <a:gd name="T3" fmla="*/ 2147483647 h 3648"/>
              <a:gd name="T4" fmla="*/ 0 w 2080"/>
              <a:gd name="T5" fmla="*/ 0 h 3648"/>
              <a:gd name="T6" fmla="*/ 0 60000 65536"/>
              <a:gd name="T7" fmla="*/ 0 60000 65536"/>
              <a:gd name="T8" fmla="*/ 0 60000 65536"/>
              <a:gd name="T9" fmla="*/ 0 w 2080"/>
              <a:gd name="T10" fmla="*/ 0 h 3648"/>
              <a:gd name="T11" fmla="*/ 2080 w 2080"/>
              <a:gd name="T12" fmla="*/ 3648 h 3648"/>
            </a:gdLst>
            <a:ahLst/>
            <a:cxnLst>
              <a:cxn ang="T6">
                <a:pos x="T0" y="T1"/>
              </a:cxn>
              <a:cxn ang="T7">
                <a:pos x="T2" y="T3"/>
              </a:cxn>
              <a:cxn ang="T8">
                <a:pos x="T4" y="T5"/>
              </a:cxn>
            </a:cxnLst>
            <a:rect l="T9" t="T10" r="T11" b="T12"/>
            <a:pathLst>
              <a:path w="2080" h="3648">
                <a:moveTo>
                  <a:pt x="384" y="3648"/>
                </a:moveTo>
                <a:cubicBezTo>
                  <a:pt x="1232" y="2992"/>
                  <a:pt x="2080" y="2336"/>
                  <a:pt x="2016" y="1728"/>
                </a:cubicBezTo>
                <a:cubicBezTo>
                  <a:pt x="1952" y="1120"/>
                  <a:pt x="976" y="560"/>
                  <a:pt x="0" y="0"/>
                </a:cubicBezTo>
              </a:path>
            </a:pathLst>
          </a:custGeom>
          <a:noFill/>
          <a:ln w="381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dirty="0">
              <a:solidFill>
                <a:schemeClr val="tx2"/>
              </a:solidFill>
            </a:endParaRPr>
          </a:p>
        </p:txBody>
      </p:sp>
      <p:sp>
        <p:nvSpPr>
          <p:cNvPr id="31766" name="Oval 23"/>
          <p:cNvSpPr>
            <a:spLocks noChangeArrowheads="1"/>
          </p:cNvSpPr>
          <p:nvPr/>
        </p:nvSpPr>
        <p:spPr bwMode="auto">
          <a:xfrm>
            <a:off x="3454400" y="2438400"/>
            <a:ext cx="609600" cy="5334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67" name="Text Box 24"/>
          <p:cNvSpPr txBox="1">
            <a:spLocks noChangeArrowheads="1"/>
          </p:cNvSpPr>
          <p:nvPr/>
        </p:nvSpPr>
        <p:spPr bwMode="auto">
          <a:xfrm>
            <a:off x="3363913" y="2298701"/>
            <a:ext cx="812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sz="4000" b="1">
                <a:latin typeface="Roman" pitchFamily="18" charset="0"/>
              </a:rPr>
              <a:t>-</a:t>
            </a:r>
          </a:p>
        </p:txBody>
      </p:sp>
      <p:sp>
        <p:nvSpPr>
          <p:cNvPr id="31768" name="Text Box 25"/>
          <p:cNvSpPr txBox="1">
            <a:spLocks noChangeArrowheads="1"/>
          </p:cNvSpPr>
          <p:nvPr/>
        </p:nvSpPr>
        <p:spPr bwMode="auto">
          <a:xfrm>
            <a:off x="7518400" y="228601"/>
            <a:ext cx="812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sz="4000" b="1">
                <a:latin typeface="Roman" pitchFamily="18" charset="0"/>
              </a:rPr>
              <a:t>-</a:t>
            </a:r>
          </a:p>
        </p:txBody>
      </p:sp>
      <p:sp>
        <p:nvSpPr>
          <p:cNvPr id="31769" name="Text Box 26"/>
          <p:cNvSpPr txBox="1">
            <a:spLocks noChangeArrowheads="1"/>
          </p:cNvSpPr>
          <p:nvPr/>
        </p:nvSpPr>
        <p:spPr bwMode="auto">
          <a:xfrm>
            <a:off x="7789863" y="2133601"/>
            <a:ext cx="812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sz="4000" b="1">
                <a:latin typeface="Roman" pitchFamily="18" charset="0"/>
              </a:rPr>
              <a:t>-</a:t>
            </a:r>
          </a:p>
        </p:txBody>
      </p:sp>
      <p:sp>
        <p:nvSpPr>
          <p:cNvPr id="31770" name="Oval 27"/>
          <p:cNvSpPr>
            <a:spLocks noChangeArrowheads="1"/>
          </p:cNvSpPr>
          <p:nvPr/>
        </p:nvSpPr>
        <p:spPr bwMode="auto">
          <a:xfrm>
            <a:off x="7631113" y="368300"/>
            <a:ext cx="609600" cy="5334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71" name="Oval 28"/>
          <p:cNvSpPr>
            <a:spLocks noChangeArrowheads="1"/>
          </p:cNvSpPr>
          <p:nvPr/>
        </p:nvSpPr>
        <p:spPr bwMode="auto">
          <a:xfrm>
            <a:off x="7772400" y="2286000"/>
            <a:ext cx="609600" cy="5334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72" name="Text Box 16"/>
          <p:cNvSpPr txBox="1">
            <a:spLocks noChangeArrowheads="1"/>
          </p:cNvSpPr>
          <p:nvPr/>
        </p:nvSpPr>
        <p:spPr bwMode="auto">
          <a:xfrm>
            <a:off x="2014538" y="4343400"/>
            <a:ext cx="2100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b="1" dirty="0">
                <a:solidFill>
                  <a:schemeClr val="accent3"/>
                </a:solidFill>
                <a:latin typeface="Roman" pitchFamily="18" charset="0"/>
              </a:rPr>
              <a:t>Inhibin</a:t>
            </a:r>
          </a:p>
        </p:txBody>
      </p:sp>
    </p:spTree>
    <p:extLst>
      <p:ext uri="{BB962C8B-B14F-4D97-AF65-F5344CB8AC3E}">
        <p14:creationId xmlns:p14="http://schemas.microsoft.com/office/powerpoint/2010/main" val="379553687"/>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E27C40-104A-4C05-A382-21A40999A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1D78633-7222-4BD8-9B43-C5A3FE3FB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11" name="Freeform 5">
              <a:extLst>
                <a:ext uri="{FF2B5EF4-FFF2-40B4-BE49-F238E27FC236}">
                  <a16:creationId xmlns:a16="http://schemas.microsoft.com/office/drawing/2014/main" id="{64A62ED5-69F8-4A9A-959F-BDFA4CB006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sp>
        <p:sp>
          <p:nvSpPr>
            <p:cNvPr id="12" name="Freeform 9">
              <a:extLst>
                <a:ext uri="{FF2B5EF4-FFF2-40B4-BE49-F238E27FC236}">
                  <a16:creationId xmlns:a16="http://schemas.microsoft.com/office/drawing/2014/main" id="{1E1E0581-3B45-45FA-909D-956C5BA8C3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sp>
        <p:sp>
          <p:nvSpPr>
            <p:cNvPr id="13" name="Freeform 13">
              <a:extLst>
                <a:ext uri="{FF2B5EF4-FFF2-40B4-BE49-F238E27FC236}">
                  <a16:creationId xmlns:a16="http://schemas.microsoft.com/office/drawing/2014/main" id="{05474103-4A93-4198-B2FA-45EC74FD52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sp>
      </p:grpSp>
      <p:sp useBgFill="1">
        <p:nvSpPr>
          <p:cNvPr id="15" name="Freeform: Shape 14">
            <a:extLst>
              <a:ext uri="{FF2B5EF4-FFF2-40B4-BE49-F238E27FC236}">
                <a16:creationId xmlns:a16="http://schemas.microsoft.com/office/drawing/2014/main" id="{2A0F9152-48E3-49B1-872D-898BCB713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3466" y="643466"/>
            <a:ext cx="10905066" cy="5571066"/>
          </a:xfrm>
          <a:custGeom>
            <a:avLst/>
            <a:gdLst>
              <a:gd name="connsiteX0" fmla="*/ 317500 w 10905066"/>
              <a:gd name="connsiteY0" fmla="*/ 0 h 5571066"/>
              <a:gd name="connsiteX1" fmla="*/ 6969125 w 10905066"/>
              <a:gd name="connsiteY1" fmla="*/ 0 h 5571066"/>
              <a:gd name="connsiteX2" fmla="*/ 6969127 w 10905066"/>
              <a:gd name="connsiteY2" fmla="*/ 0 h 5571066"/>
              <a:gd name="connsiteX3" fmla="*/ 10587566 w 10905066"/>
              <a:gd name="connsiteY3" fmla="*/ 0 h 5571066"/>
              <a:gd name="connsiteX4" fmla="*/ 10651066 w 10905066"/>
              <a:gd name="connsiteY4" fmla="*/ 6350 h 5571066"/>
              <a:gd name="connsiteX5" fmla="*/ 10711391 w 10905066"/>
              <a:gd name="connsiteY5" fmla="*/ 23813 h 5571066"/>
              <a:gd name="connsiteX6" fmla="*/ 10763779 w 10905066"/>
              <a:gd name="connsiteY6" fmla="*/ 52388 h 5571066"/>
              <a:gd name="connsiteX7" fmla="*/ 10812991 w 10905066"/>
              <a:gd name="connsiteY7" fmla="*/ 93663 h 5571066"/>
              <a:gd name="connsiteX8" fmla="*/ 10849503 w 10905066"/>
              <a:gd name="connsiteY8" fmla="*/ 139700 h 5571066"/>
              <a:gd name="connsiteX9" fmla="*/ 10881253 w 10905066"/>
              <a:gd name="connsiteY9" fmla="*/ 195263 h 5571066"/>
              <a:gd name="connsiteX10" fmla="*/ 10898716 w 10905066"/>
              <a:gd name="connsiteY10" fmla="*/ 254000 h 5571066"/>
              <a:gd name="connsiteX11" fmla="*/ 10905066 w 10905066"/>
              <a:gd name="connsiteY11" fmla="*/ 319088 h 5571066"/>
              <a:gd name="connsiteX12" fmla="*/ 10905066 w 10905066"/>
              <a:gd name="connsiteY12" fmla="*/ 1556279 h 5571066"/>
              <a:gd name="connsiteX13" fmla="*/ 10905066 w 10905066"/>
              <a:gd name="connsiteY13" fmla="*/ 4014788 h 5571066"/>
              <a:gd name="connsiteX14" fmla="*/ 10905066 w 10905066"/>
              <a:gd name="connsiteY14" fmla="*/ 5251979 h 5571066"/>
              <a:gd name="connsiteX15" fmla="*/ 10898716 w 10905066"/>
              <a:gd name="connsiteY15" fmla="*/ 5317066 h 5571066"/>
              <a:gd name="connsiteX16" fmla="*/ 10881253 w 10905066"/>
              <a:gd name="connsiteY16" fmla="*/ 5375804 h 5571066"/>
              <a:gd name="connsiteX17" fmla="*/ 10849503 w 10905066"/>
              <a:gd name="connsiteY17" fmla="*/ 5431366 h 5571066"/>
              <a:gd name="connsiteX18" fmla="*/ 10812991 w 10905066"/>
              <a:gd name="connsiteY18" fmla="*/ 5478991 h 5571066"/>
              <a:gd name="connsiteX19" fmla="*/ 10763779 w 10905066"/>
              <a:gd name="connsiteY19" fmla="*/ 5518679 h 5571066"/>
              <a:gd name="connsiteX20" fmla="*/ 10711391 w 10905066"/>
              <a:gd name="connsiteY20" fmla="*/ 5547254 h 5571066"/>
              <a:gd name="connsiteX21" fmla="*/ 10651066 w 10905066"/>
              <a:gd name="connsiteY21" fmla="*/ 5564716 h 5571066"/>
              <a:gd name="connsiteX22" fmla="*/ 10587566 w 10905066"/>
              <a:gd name="connsiteY22" fmla="*/ 5571066 h 5571066"/>
              <a:gd name="connsiteX23" fmla="*/ 6969125 w 10905066"/>
              <a:gd name="connsiteY23" fmla="*/ 5571066 h 5571066"/>
              <a:gd name="connsiteX24" fmla="*/ 3935941 w 10905066"/>
              <a:gd name="connsiteY24" fmla="*/ 5571066 h 5571066"/>
              <a:gd name="connsiteX25" fmla="*/ 317500 w 10905066"/>
              <a:gd name="connsiteY25" fmla="*/ 5571066 h 5571066"/>
              <a:gd name="connsiteX26" fmla="*/ 254000 w 10905066"/>
              <a:gd name="connsiteY26" fmla="*/ 5564716 h 5571066"/>
              <a:gd name="connsiteX27" fmla="*/ 193675 w 10905066"/>
              <a:gd name="connsiteY27" fmla="*/ 5547254 h 5571066"/>
              <a:gd name="connsiteX28" fmla="*/ 141288 w 10905066"/>
              <a:gd name="connsiteY28" fmla="*/ 5518679 h 5571066"/>
              <a:gd name="connsiteX29" fmla="*/ 92075 w 10905066"/>
              <a:gd name="connsiteY29" fmla="*/ 5478991 h 5571066"/>
              <a:gd name="connsiteX30" fmla="*/ 55563 w 10905066"/>
              <a:gd name="connsiteY30" fmla="*/ 5431366 h 5571066"/>
              <a:gd name="connsiteX31" fmla="*/ 23813 w 10905066"/>
              <a:gd name="connsiteY31" fmla="*/ 5375804 h 5571066"/>
              <a:gd name="connsiteX32" fmla="*/ 6350 w 10905066"/>
              <a:gd name="connsiteY32" fmla="*/ 5317066 h 5571066"/>
              <a:gd name="connsiteX33" fmla="*/ 0 w 10905066"/>
              <a:gd name="connsiteY33" fmla="*/ 5251979 h 5571066"/>
              <a:gd name="connsiteX34" fmla="*/ 0 w 10905066"/>
              <a:gd name="connsiteY34" fmla="*/ 4014789 h 5571066"/>
              <a:gd name="connsiteX35" fmla="*/ 0 w 10905066"/>
              <a:gd name="connsiteY35" fmla="*/ 4014788 h 5571066"/>
              <a:gd name="connsiteX36" fmla="*/ 0 w 10905066"/>
              <a:gd name="connsiteY36" fmla="*/ 319088 h 5571066"/>
              <a:gd name="connsiteX37" fmla="*/ 6350 w 10905066"/>
              <a:gd name="connsiteY37" fmla="*/ 254000 h 5571066"/>
              <a:gd name="connsiteX38" fmla="*/ 23813 w 10905066"/>
              <a:gd name="connsiteY38" fmla="*/ 195263 h 5571066"/>
              <a:gd name="connsiteX39" fmla="*/ 55563 w 10905066"/>
              <a:gd name="connsiteY39" fmla="*/ 139700 h 5571066"/>
              <a:gd name="connsiteX40" fmla="*/ 92075 w 10905066"/>
              <a:gd name="connsiteY40" fmla="*/ 93663 h 5571066"/>
              <a:gd name="connsiteX41" fmla="*/ 141288 w 10905066"/>
              <a:gd name="connsiteY41" fmla="*/ 52388 h 5571066"/>
              <a:gd name="connsiteX42" fmla="*/ 193675 w 10905066"/>
              <a:gd name="connsiteY42" fmla="*/ 23813 h 5571066"/>
              <a:gd name="connsiteX43" fmla="*/ 254000 w 10905066"/>
              <a:gd name="connsiteY43" fmla="*/ 635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905066" h="5571066">
                <a:moveTo>
                  <a:pt x="317500" y="0"/>
                </a:moveTo>
                <a:lnTo>
                  <a:pt x="6969125" y="0"/>
                </a:lnTo>
                <a:lnTo>
                  <a:pt x="6969127" y="0"/>
                </a:lnTo>
                <a:lnTo>
                  <a:pt x="10587566" y="0"/>
                </a:lnTo>
                <a:lnTo>
                  <a:pt x="10651066" y="6350"/>
                </a:lnTo>
                <a:lnTo>
                  <a:pt x="10711391" y="23813"/>
                </a:lnTo>
                <a:lnTo>
                  <a:pt x="10763779" y="52388"/>
                </a:lnTo>
                <a:lnTo>
                  <a:pt x="10812991" y="93663"/>
                </a:lnTo>
                <a:lnTo>
                  <a:pt x="10849503" y="139700"/>
                </a:lnTo>
                <a:lnTo>
                  <a:pt x="10881253" y="195263"/>
                </a:lnTo>
                <a:lnTo>
                  <a:pt x="10898716" y="254000"/>
                </a:lnTo>
                <a:lnTo>
                  <a:pt x="10905066" y="319088"/>
                </a:lnTo>
                <a:lnTo>
                  <a:pt x="10905066" y="1556279"/>
                </a:lnTo>
                <a:lnTo>
                  <a:pt x="10905066" y="4014788"/>
                </a:lnTo>
                <a:lnTo>
                  <a:pt x="10905066" y="5251979"/>
                </a:lnTo>
                <a:lnTo>
                  <a:pt x="10898716" y="5317066"/>
                </a:lnTo>
                <a:lnTo>
                  <a:pt x="10881253" y="5375804"/>
                </a:lnTo>
                <a:lnTo>
                  <a:pt x="10849503" y="5431366"/>
                </a:lnTo>
                <a:lnTo>
                  <a:pt x="10812991" y="5478991"/>
                </a:lnTo>
                <a:lnTo>
                  <a:pt x="10763779" y="5518679"/>
                </a:lnTo>
                <a:lnTo>
                  <a:pt x="10711391" y="5547254"/>
                </a:lnTo>
                <a:lnTo>
                  <a:pt x="10651066" y="5564716"/>
                </a:lnTo>
                <a:lnTo>
                  <a:pt x="10587566" y="5571066"/>
                </a:lnTo>
                <a:lnTo>
                  <a:pt x="6969125" y="5571066"/>
                </a:lnTo>
                <a:lnTo>
                  <a:pt x="3935941" y="5571066"/>
                </a:lnTo>
                <a:lnTo>
                  <a:pt x="317500" y="5571066"/>
                </a:lnTo>
                <a:lnTo>
                  <a:pt x="254000" y="5564716"/>
                </a:lnTo>
                <a:lnTo>
                  <a:pt x="193675" y="5547254"/>
                </a:lnTo>
                <a:lnTo>
                  <a:pt x="141288" y="5518679"/>
                </a:lnTo>
                <a:lnTo>
                  <a:pt x="92075" y="5478991"/>
                </a:lnTo>
                <a:lnTo>
                  <a:pt x="55563" y="5431366"/>
                </a:lnTo>
                <a:lnTo>
                  <a:pt x="23813" y="5375804"/>
                </a:lnTo>
                <a:lnTo>
                  <a:pt x="6350" y="5317066"/>
                </a:lnTo>
                <a:lnTo>
                  <a:pt x="0" y="5251979"/>
                </a:lnTo>
                <a:lnTo>
                  <a:pt x="0" y="4014789"/>
                </a:lnTo>
                <a:lnTo>
                  <a:pt x="0" y="4014788"/>
                </a:lnTo>
                <a:lnTo>
                  <a:pt x="0" y="319088"/>
                </a:lnTo>
                <a:lnTo>
                  <a:pt x="6350" y="254000"/>
                </a:lnTo>
                <a:lnTo>
                  <a:pt x="23813" y="195263"/>
                </a:lnTo>
                <a:lnTo>
                  <a:pt x="55563" y="139700"/>
                </a:lnTo>
                <a:lnTo>
                  <a:pt x="92075" y="93663"/>
                </a:lnTo>
                <a:lnTo>
                  <a:pt x="141288" y="52388"/>
                </a:lnTo>
                <a:lnTo>
                  <a:pt x="193675" y="23813"/>
                </a:lnTo>
                <a:lnTo>
                  <a:pt x="254000" y="6350"/>
                </a:lnTo>
                <a:close/>
              </a:path>
            </a:pathLst>
          </a:custGeom>
          <a:ln w="0">
            <a:noFill/>
            <a:prstDash val="solid"/>
            <a:round/>
            <a:headEnd/>
            <a:tailEnd/>
          </a:ln>
        </p:spPr>
      </p:sp>
      <p:sp>
        <p:nvSpPr>
          <p:cNvPr id="17" name="Rectangle: Rounded Corners 16">
            <a:extLst>
              <a:ext uri="{FF2B5EF4-FFF2-40B4-BE49-F238E27FC236}">
                <a16:creationId xmlns:a16="http://schemas.microsoft.com/office/drawing/2014/main" id="{23489F6D-90F9-4863-AC28-04E23B84E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990" y="845990"/>
            <a:ext cx="10486868" cy="5166017"/>
          </a:xfrm>
          <a:prstGeom prst="roundRect">
            <a:avLst>
              <a:gd name="adj" fmla="val 3173"/>
            </a:avLst>
          </a:prstGeom>
          <a:noFill/>
          <a:ln w="4445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823D57-372B-7742-B7DF-32DFD0FAF5FF}"/>
              </a:ext>
            </a:extLst>
          </p:cNvPr>
          <p:cNvSpPr>
            <a:spLocks noGrp="1"/>
          </p:cNvSpPr>
          <p:nvPr>
            <p:ph type="title"/>
          </p:nvPr>
        </p:nvSpPr>
        <p:spPr>
          <a:xfrm>
            <a:off x="1352846" y="1055489"/>
            <a:ext cx="9486309" cy="1073572"/>
          </a:xfrm>
        </p:spPr>
        <p:txBody>
          <a:bodyPr anchor="ctr">
            <a:normAutofit/>
          </a:bodyPr>
          <a:lstStyle/>
          <a:p>
            <a:pPr algn="ctr"/>
            <a:r>
              <a:rPr lang="en-US" sz="3600" dirty="0"/>
              <a:t>Spermatogenesis</a:t>
            </a:r>
          </a:p>
        </p:txBody>
      </p:sp>
      <p:cxnSp>
        <p:nvCxnSpPr>
          <p:cNvPr id="19" name="Straight Connector 18">
            <a:extLst>
              <a:ext uri="{FF2B5EF4-FFF2-40B4-BE49-F238E27FC236}">
                <a16:creationId xmlns:a16="http://schemas.microsoft.com/office/drawing/2014/main" id="{B3CFF822-5B88-4257-86DB-464E3C755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10200" y="2240822"/>
            <a:ext cx="13716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1957416-AD62-3649-AD2F-AFDC86A371D4}"/>
              </a:ext>
            </a:extLst>
          </p:cNvPr>
          <p:cNvSpPr>
            <a:spLocks noGrp="1"/>
          </p:cNvSpPr>
          <p:nvPr>
            <p:ph idx="1"/>
          </p:nvPr>
        </p:nvSpPr>
        <p:spPr>
          <a:xfrm>
            <a:off x="1352846" y="2438399"/>
            <a:ext cx="9486309" cy="3364095"/>
          </a:xfrm>
        </p:spPr>
        <p:txBody>
          <a:bodyPr anchor="ctr">
            <a:normAutofit fontScale="92500" lnSpcReduction="20000"/>
          </a:bodyPr>
          <a:lstStyle/>
          <a:p>
            <a:pPr marL="0" indent="0" algn="ctr">
              <a:lnSpc>
                <a:spcPct val="101000"/>
              </a:lnSpc>
              <a:buNone/>
            </a:pPr>
            <a:r>
              <a:rPr lang="en-US" b="1" u="sng" dirty="0"/>
              <a:t>Spermatogenesis</a:t>
            </a:r>
            <a:r>
              <a:rPr lang="en-US" dirty="0"/>
              <a:t> – maturation to functional sperm</a:t>
            </a:r>
          </a:p>
          <a:p>
            <a:pPr marL="0" indent="0">
              <a:lnSpc>
                <a:spcPct val="101000"/>
              </a:lnSpc>
              <a:buNone/>
            </a:pPr>
            <a:endParaRPr lang="en-US" dirty="0"/>
          </a:p>
          <a:p>
            <a:pPr>
              <a:lnSpc>
                <a:spcPct val="101000"/>
              </a:lnSpc>
            </a:pPr>
            <a:r>
              <a:rPr lang="en-US" dirty="0"/>
              <a:t>Spermatozoa produced in seminiferous tubules</a:t>
            </a:r>
          </a:p>
          <a:p>
            <a:pPr>
              <a:lnSpc>
                <a:spcPct val="101000"/>
              </a:lnSpc>
            </a:pPr>
            <a:r>
              <a:rPr lang="en-US" dirty="0"/>
              <a:t>Effected by temperature</a:t>
            </a:r>
          </a:p>
          <a:p>
            <a:pPr lvl="1">
              <a:lnSpc>
                <a:spcPct val="101000"/>
              </a:lnSpc>
            </a:pPr>
            <a:r>
              <a:rPr lang="en-US" sz="2000" dirty="0"/>
              <a:t>Bird sperm is more tolerant of high temperatures</a:t>
            </a:r>
          </a:p>
          <a:p>
            <a:pPr>
              <a:lnSpc>
                <a:spcPct val="101000"/>
              </a:lnSpc>
            </a:pPr>
            <a:r>
              <a:rPr lang="en-US" dirty="0"/>
              <a:t>Time to maturation:</a:t>
            </a:r>
          </a:p>
          <a:p>
            <a:pPr lvl="1">
              <a:lnSpc>
                <a:spcPct val="101000"/>
              </a:lnSpc>
            </a:pPr>
            <a:r>
              <a:rPr lang="en-US" sz="2000" dirty="0"/>
              <a:t>13 days in birds</a:t>
            </a:r>
          </a:p>
          <a:p>
            <a:pPr lvl="1">
              <a:lnSpc>
                <a:spcPct val="101000"/>
              </a:lnSpc>
            </a:pPr>
            <a:r>
              <a:rPr lang="en-US" sz="2000" dirty="0"/>
              <a:t>34-75 days in mammals</a:t>
            </a:r>
          </a:p>
          <a:p>
            <a:pPr lvl="1">
              <a:lnSpc>
                <a:spcPct val="101000"/>
              </a:lnSpc>
            </a:pPr>
            <a:r>
              <a:rPr lang="en-US" sz="2000" dirty="0"/>
              <a:t>Little sperm storage in birds and seasonal breeding</a:t>
            </a:r>
          </a:p>
        </p:txBody>
      </p:sp>
    </p:spTree>
    <p:extLst>
      <p:ext uri="{BB962C8B-B14F-4D97-AF65-F5344CB8AC3E}">
        <p14:creationId xmlns:p14="http://schemas.microsoft.com/office/powerpoint/2010/main" val="933627255"/>
      </p:ext>
    </p:extLst>
  </p:cSld>
  <p:clrMapOvr>
    <a:masterClrMapping/>
  </p:clrMapOvr>
  <p:transition spd="med">
    <p:fade/>
  </p:transition>
</p:sld>
</file>

<file path=ppt/theme/theme1.xml><?xml version="1.0" encoding="utf-8"?>
<a:theme xmlns:a="http://schemas.openxmlformats.org/drawingml/2006/main" name="Feathered">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1732</Words>
  <Application>Microsoft Macintosh PowerPoint</Application>
  <PresentationFormat>Widescreen</PresentationFormat>
  <Paragraphs>228</Paragraphs>
  <Slides>34</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Calibri</vt:lpstr>
      <vt:lpstr>Century Schoolbook</vt:lpstr>
      <vt:lpstr>Corbel</vt:lpstr>
      <vt:lpstr>Roman</vt:lpstr>
      <vt:lpstr>Verdana</vt:lpstr>
      <vt:lpstr>Feathered</vt:lpstr>
      <vt:lpstr>POULTRY SCIENCE: Reproductive Physiology &amp; Egg Development</vt:lpstr>
      <vt:lpstr>Poultry Science: Reproductive Physiology &amp; Egg Development</vt:lpstr>
      <vt:lpstr>Avian Male Reproductive System</vt:lpstr>
      <vt:lpstr>Hormone Regulation</vt:lpstr>
      <vt:lpstr>Testes</vt:lpstr>
      <vt:lpstr>Structure of a Testis</vt:lpstr>
      <vt:lpstr>Testis: Seminiferous Tubule</vt:lpstr>
      <vt:lpstr>PowerPoint Presentation</vt:lpstr>
      <vt:lpstr>Spermatogenesis</vt:lpstr>
      <vt:lpstr>Spermiogenesis</vt:lpstr>
      <vt:lpstr>Transport of Semen</vt:lpstr>
      <vt:lpstr>Avian Phallus</vt:lpstr>
      <vt:lpstr>Mating</vt:lpstr>
      <vt:lpstr>Summary of Differences:</vt:lpstr>
      <vt:lpstr>Poultry Science: Reproductive Physiology &amp; Egg Development</vt:lpstr>
      <vt:lpstr>PowerPoint Presentation</vt:lpstr>
      <vt:lpstr>Avian Female Reproductive System</vt:lpstr>
      <vt:lpstr>Oviduct of a Laying Hen</vt:lpstr>
      <vt:lpstr>Ovarian Development</vt:lpstr>
      <vt:lpstr>Hormonal Control</vt:lpstr>
      <vt:lpstr>Follicular Development</vt:lpstr>
      <vt:lpstr>Follicular Development</vt:lpstr>
      <vt:lpstr>Oviduct Function</vt:lpstr>
      <vt:lpstr>Internal Layer</vt:lpstr>
      <vt:lpstr>Requirements for Successful Natural Fertilization</vt:lpstr>
      <vt:lpstr>Requirements for Successful Fertilization</vt:lpstr>
      <vt:lpstr>Requirements for Successful Fertilization: Domestic Chickens</vt:lpstr>
      <vt:lpstr>Poultry Science: Reproductive Physiology &amp; Egg Development</vt:lpstr>
      <vt:lpstr>Egg Formation</vt:lpstr>
      <vt:lpstr>Egg Formation</vt:lpstr>
      <vt:lpstr>Egg Structure</vt:lpstr>
      <vt:lpstr>Egg Laying </vt:lpstr>
      <vt:lpstr>Egg-cellent Facts</vt:lpstr>
      <vt:lpstr>Poultry Science  Curriculum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POULTRY SCIENCE: Reproductive Physiology &amp; Egg Development</dc:title>
  <dc:creator>Jessica Fife</dc:creator>
  <cp:lastModifiedBy>Jessica Fife</cp:lastModifiedBy>
  <cp:revision>3</cp:revision>
  <dcterms:created xsi:type="dcterms:W3CDTF">2020-06-11T17:18:22Z</dcterms:created>
  <dcterms:modified xsi:type="dcterms:W3CDTF">2020-06-22T16:02:53Z</dcterms:modified>
</cp:coreProperties>
</file>